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E1320-2556-4B30-8723-570F9879B2BB}" type="datetimeFigureOut">
              <a:rPr lang="en-GB" smtClean="0"/>
              <a:t>14/07/2020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2C9FC-1D7B-49B0-91DB-E663DF35D4B1}" type="slidenum">
              <a:rPr lang="en-GB" smtClean="0"/>
              <a:t>‹#›</a:t>
            </a:fld>
            <a:endParaRPr lang="en-GB"/>
          </a:p>
        </p:txBody>
      </p:sp>
    </p:spTree>
    <p:extLst>
      <p:ext uri="{BB962C8B-B14F-4D97-AF65-F5344CB8AC3E}">
        <p14:creationId xmlns:p14="http://schemas.microsoft.com/office/powerpoint/2010/main" val="386819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54C32E-F97B-4123-B739-ED65F13127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D31962E1-0371-478D-89FF-864557B64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30B7E001-BDCB-4A4D-A4ED-E93E81BF5F72}"/>
              </a:ext>
            </a:extLst>
          </p:cNvPr>
          <p:cNvSpPr>
            <a:spLocks noGrp="1"/>
          </p:cNvSpPr>
          <p:nvPr>
            <p:ph type="dt" sz="half" idx="10"/>
          </p:nvPr>
        </p:nvSpPr>
        <p:spPr/>
        <p:txBody>
          <a:bodyPr/>
          <a:lstStyle/>
          <a:p>
            <a:fld id="{A09EE53E-BA18-485D-87FA-CA6B93F52448}" type="datetime1">
              <a:rPr lang="en-GB" smtClean="0"/>
              <a:t>14/07/2020</a:t>
            </a:fld>
            <a:endParaRPr lang="en-GB"/>
          </a:p>
        </p:txBody>
      </p:sp>
      <p:sp>
        <p:nvSpPr>
          <p:cNvPr id="5" name="Footer Placeholder 4">
            <a:extLst>
              <a:ext uri="{FF2B5EF4-FFF2-40B4-BE49-F238E27FC236}">
                <a16:creationId xmlns:a16="http://schemas.microsoft.com/office/drawing/2014/main" xmlns="" id="{0DF599F6-42BE-4099-9DC7-42EE02C1E5B1}"/>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xmlns="" id="{9F658619-96ED-45B1-8A05-016526B32C4E}"/>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40939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1FCF3-18AE-441F-9C5D-7E0D5DAB26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A399AAF-CA3C-40CA-8273-4A0BF1BA9F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35E3378-80A7-4544-A2B7-44A1EE8C4276}"/>
              </a:ext>
            </a:extLst>
          </p:cNvPr>
          <p:cNvSpPr>
            <a:spLocks noGrp="1"/>
          </p:cNvSpPr>
          <p:nvPr>
            <p:ph type="dt" sz="half" idx="10"/>
          </p:nvPr>
        </p:nvSpPr>
        <p:spPr/>
        <p:txBody>
          <a:bodyPr/>
          <a:lstStyle/>
          <a:p>
            <a:fld id="{D5DF3CCD-A8F4-4657-9149-D339ACF88155}" type="datetime1">
              <a:rPr lang="en-GB" smtClean="0"/>
              <a:t>14/07/2020</a:t>
            </a:fld>
            <a:endParaRPr lang="en-GB"/>
          </a:p>
        </p:txBody>
      </p:sp>
      <p:sp>
        <p:nvSpPr>
          <p:cNvPr id="5" name="Footer Placeholder 4">
            <a:extLst>
              <a:ext uri="{FF2B5EF4-FFF2-40B4-BE49-F238E27FC236}">
                <a16:creationId xmlns:a16="http://schemas.microsoft.com/office/drawing/2014/main" xmlns="" id="{37DBA9A1-6899-4348-A9C7-F9CAEE3832F0}"/>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xmlns="" id="{EEE8EA01-F491-4651-98F1-3B0E59B96602}"/>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158167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DB9F922-1C2D-44F5-AF36-E41D6ADEDF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D6891F7-3F87-4AB3-9ABD-311915A14C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A6BCE3D-85A0-4297-9B26-B72800084814}"/>
              </a:ext>
            </a:extLst>
          </p:cNvPr>
          <p:cNvSpPr>
            <a:spLocks noGrp="1"/>
          </p:cNvSpPr>
          <p:nvPr>
            <p:ph type="dt" sz="half" idx="10"/>
          </p:nvPr>
        </p:nvSpPr>
        <p:spPr/>
        <p:txBody>
          <a:bodyPr/>
          <a:lstStyle/>
          <a:p>
            <a:fld id="{A636653F-958F-4C8A-A55D-70443F760479}" type="datetime1">
              <a:rPr lang="en-GB" smtClean="0"/>
              <a:t>14/07/2020</a:t>
            </a:fld>
            <a:endParaRPr lang="en-GB"/>
          </a:p>
        </p:txBody>
      </p:sp>
      <p:sp>
        <p:nvSpPr>
          <p:cNvPr id="5" name="Footer Placeholder 4">
            <a:extLst>
              <a:ext uri="{FF2B5EF4-FFF2-40B4-BE49-F238E27FC236}">
                <a16:creationId xmlns:a16="http://schemas.microsoft.com/office/drawing/2014/main" xmlns="" id="{D8520F4C-9F22-4CFF-98A8-A9269A519ED8}"/>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xmlns="" id="{61766F9E-E5B9-4C92-A2D8-A35C11C488CA}"/>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1363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F2F1A4-B73A-4EDF-A6BE-734947576F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B61803E-3CD0-4653-8E3D-F78580D418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A51C52B-1C4E-4210-A428-BA669D3B7618}"/>
              </a:ext>
            </a:extLst>
          </p:cNvPr>
          <p:cNvSpPr>
            <a:spLocks noGrp="1"/>
          </p:cNvSpPr>
          <p:nvPr>
            <p:ph type="dt" sz="half" idx="10"/>
          </p:nvPr>
        </p:nvSpPr>
        <p:spPr/>
        <p:txBody>
          <a:bodyPr/>
          <a:lstStyle/>
          <a:p>
            <a:fld id="{D5FD6417-8F1E-42FF-9DBD-F7B4EC2ECC93}" type="datetime1">
              <a:rPr lang="en-GB" smtClean="0"/>
              <a:t>14/07/2020</a:t>
            </a:fld>
            <a:endParaRPr lang="en-GB"/>
          </a:p>
        </p:txBody>
      </p:sp>
      <p:sp>
        <p:nvSpPr>
          <p:cNvPr id="5" name="Footer Placeholder 4">
            <a:extLst>
              <a:ext uri="{FF2B5EF4-FFF2-40B4-BE49-F238E27FC236}">
                <a16:creationId xmlns:a16="http://schemas.microsoft.com/office/drawing/2014/main" xmlns="" id="{CC5C8A9A-48A1-4D10-8E49-9C982D6D9442}"/>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xmlns="" id="{6D09E2A5-2BA1-4C57-883D-BE55499D8CB5}"/>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91697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C929B-E276-4EBF-A72C-4621F6A558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EF38D43-E389-4651-8660-09EA251FD1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B9E7AD1-EB2C-4F00-919C-D624DE8B7487}"/>
              </a:ext>
            </a:extLst>
          </p:cNvPr>
          <p:cNvSpPr>
            <a:spLocks noGrp="1"/>
          </p:cNvSpPr>
          <p:nvPr>
            <p:ph type="dt" sz="half" idx="10"/>
          </p:nvPr>
        </p:nvSpPr>
        <p:spPr/>
        <p:txBody>
          <a:bodyPr/>
          <a:lstStyle/>
          <a:p>
            <a:fld id="{BC903B3C-AA5E-4EFC-92CE-291C23D6A9D5}" type="datetime1">
              <a:rPr lang="en-GB" smtClean="0"/>
              <a:t>14/07/2020</a:t>
            </a:fld>
            <a:endParaRPr lang="en-GB"/>
          </a:p>
        </p:txBody>
      </p:sp>
      <p:sp>
        <p:nvSpPr>
          <p:cNvPr id="5" name="Footer Placeholder 4">
            <a:extLst>
              <a:ext uri="{FF2B5EF4-FFF2-40B4-BE49-F238E27FC236}">
                <a16:creationId xmlns:a16="http://schemas.microsoft.com/office/drawing/2014/main" xmlns="" id="{CDE00032-FC25-4C12-8088-63226ABF0529}"/>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xmlns="" id="{C0334A1A-C828-4E24-8A1F-1B10FD6C7574}"/>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5652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71E652-7DC6-4398-8E01-41F3E4274A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CD08C9F-C198-41A5-95D5-A3DDD40777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85EFE7D8-89C1-43CA-9F9E-2422D0C6D8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4D4FB980-E147-4642-915C-92EEC06D75A9}"/>
              </a:ext>
            </a:extLst>
          </p:cNvPr>
          <p:cNvSpPr>
            <a:spLocks noGrp="1"/>
          </p:cNvSpPr>
          <p:nvPr>
            <p:ph type="dt" sz="half" idx="10"/>
          </p:nvPr>
        </p:nvSpPr>
        <p:spPr/>
        <p:txBody>
          <a:bodyPr/>
          <a:lstStyle/>
          <a:p>
            <a:fld id="{C6E66CD3-A6C7-498E-AE5A-8E93138E0CF6}" type="datetime1">
              <a:rPr lang="en-GB" smtClean="0"/>
              <a:t>14/07/2020</a:t>
            </a:fld>
            <a:endParaRPr lang="en-GB"/>
          </a:p>
        </p:txBody>
      </p:sp>
      <p:sp>
        <p:nvSpPr>
          <p:cNvPr id="6" name="Footer Placeholder 5">
            <a:extLst>
              <a:ext uri="{FF2B5EF4-FFF2-40B4-BE49-F238E27FC236}">
                <a16:creationId xmlns:a16="http://schemas.microsoft.com/office/drawing/2014/main" xmlns="" id="{5C92DF76-DB8A-4FF5-B84D-9EF0056BC5EC}"/>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xmlns="" id="{F1C80F8B-2334-485C-B8F9-B341C61FF971}"/>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65942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BE553-3ED7-4A3B-BCE9-67AD1D45AF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E721031-16B6-4832-90C5-73C2C0DB56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2A673A1-7E09-4699-B18A-DE4DB374BD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2383EA24-8218-4B8B-96DB-75A1082534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AFD90EA-0F1C-4DF5-A939-FDAD82F454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3A068427-1A31-47F6-83C1-2B771A9DD301}"/>
              </a:ext>
            </a:extLst>
          </p:cNvPr>
          <p:cNvSpPr>
            <a:spLocks noGrp="1"/>
          </p:cNvSpPr>
          <p:nvPr>
            <p:ph type="dt" sz="half" idx="10"/>
          </p:nvPr>
        </p:nvSpPr>
        <p:spPr/>
        <p:txBody>
          <a:bodyPr/>
          <a:lstStyle/>
          <a:p>
            <a:fld id="{A51AE5D4-E48F-4C8B-B222-4B65A2CDCA2D}" type="datetime1">
              <a:rPr lang="en-GB" smtClean="0"/>
              <a:t>14/07/2020</a:t>
            </a:fld>
            <a:endParaRPr lang="en-GB"/>
          </a:p>
        </p:txBody>
      </p:sp>
      <p:sp>
        <p:nvSpPr>
          <p:cNvPr id="8" name="Footer Placeholder 7">
            <a:extLst>
              <a:ext uri="{FF2B5EF4-FFF2-40B4-BE49-F238E27FC236}">
                <a16:creationId xmlns:a16="http://schemas.microsoft.com/office/drawing/2014/main" xmlns="" id="{1A93209A-4A6A-4F8B-8D99-37E072A28A43}"/>
              </a:ext>
            </a:extLst>
          </p:cNvPr>
          <p:cNvSpPr>
            <a:spLocks noGrp="1"/>
          </p:cNvSpPr>
          <p:nvPr>
            <p:ph type="ftr" sz="quarter" idx="11"/>
          </p:nvPr>
        </p:nvSpPr>
        <p:spPr/>
        <p:txBody>
          <a:bodyPr/>
          <a:lstStyle/>
          <a:p>
            <a:r>
              <a:rPr lang="en-GB"/>
              <a:t>St Patricks, Elland 2020</a:t>
            </a:r>
          </a:p>
        </p:txBody>
      </p:sp>
      <p:sp>
        <p:nvSpPr>
          <p:cNvPr id="9" name="Slide Number Placeholder 8">
            <a:extLst>
              <a:ext uri="{FF2B5EF4-FFF2-40B4-BE49-F238E27FC236}">
                <a16:creationId xmlns:a16="http://schemas.microsoft.com/office/drawing/2014/main" xmlns="" id="{FD708C8E-8F59-4AF5-8F4A-6ED269A25439}"/>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66208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970681-4036-4E4C-AE8E-E3D05151F3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0708EBBB-D4A7-483C-96D5-CE51315E5824}"/>
              </a:ext>
            </a:extLst>
          </p:cNvPr>
          <p:cNvSpPr>
            <a:spLocks noGrp="1"/>
          </p:cNvSpPr>
          <p:nvPr>
            <p:ph type="dt" sz="half" idx="10"/>
          </p:nvPr>
        </p:nvSpPr>
        <p:spPr/>
        <p:txBody>
          <a:bodyPr/>
          <a:lstStyle/>
          <a:p>
            <a:fld id="{F0CDF042-8117-41F9-9CA1-A430605F5366}" type="datetime1">
              <a:rPr lang="en-GB" smtClean="0"/>
              <a:t>14/07/2020</a:t>
            </a:fld>
            <a:endParaRPr lang="en-GB"/>
          </a:p>
        </p:txBody>
      </p:sp>
      <p:sp>
        <p:nvSpPr>
          <p:cNvPr id="4" name="Footer Placeholder 3">
            <a:extLst>
              <a:ext uri="{FF2B5EF4-FFF2-40B4-BE49-F238E27FC236}">
                <a16:creationId xmlns:a16="http://schemas.microsoft.com/office/drawing/2014/main" xmlns="" id="{646683A1-9BA7-4D02-B717-4D9C633AEADE}"/>
              </a:ext>
            </a:extLst>
          </p:cNvPr>
          <p:cNvSpPr>
            <a:spLocks noGrp="1"/>
          </p:cNvSpPr>
          <p:nvPr>
            <p:ph type="ftr" sz="quarter" idx="11"/>
          </p:nvPr>
        </p:nvSpPr>
        <p:spPr/>
        <p:txBody>
          <a:bodyPr/>
          <a:lstStyle/>
          <a:p>
            <a:r>
              <a:rPr lang="en-GB"/>
              <a:t>St Patricks, Elland 2020</a:t>
            </a:r>
          </a:p>
        </p:txBody>
      </p:sp>
      <p:sp>
        <p:nvSpPr>
          <p:cNvPr id="5" name="Slide Number Placeholder 4">
            <a:extLst>
              <a:ext uri="{FF2B5EF4-FFF2-40B4-BE49-F238E27FC236}">
                <a16:creationId xmlns:a16="http://schemas.microsoft.com/office/drawing/2014/main" xmlns="" id="{DA2B9EAB-BE90-4421-BB95-21C94C4FD1D1}"/>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33928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B96852F-DCD6-4F73-A9BA-417AC8CF4E1C}"/>
              </a:ext>
            </a:extLst>
          </p:cNvPr>
          <p:cNvSpPr>
            <a:spLocks noGrp="1"/>
          </p:cNvSpPr>
          <p:nvPr>
            <p:ph type="dt" sz="half" idx="10"/>
          </p:nvPr>
        </p:nvSpPr>
        <p:spPr/>
        <p:txBody>
          <a:bodyPr/>
          <a:lstStyle/>
          <a:p>
            <a:fld id="{9A6D3C39-9013-4F3E-94F8-98CC2F6553EC}" type="datetime1">
              <a:rPr lang="en-GB" smtClean="0"/>
              <a:t>14/07/2020</a:t>
            </a:fld>
            <a:endParaRPr lang="en-GB"/>
          </a:p>
        </p:txBody>
      </p:sp>
      <p:sp>
        <p:nvSpPr>
          <p:cNvPr id="3" name="Footer Placeholder 2">
            <a:extLst>
              <a:ext uri="{FF2B5EF4-FFF2-40B4-BE49-F238E27FC236}">
                <a16:creationId xmlns:a16="http://schemas.microsoft.com/office/drawing/2014/main" xmlns="" id="{7EA84D76-02C0-407D-8B73-6588F3FDC38E}"/>
              </a:ext>
            </a:extLst>
          </p:cNvPr>
          <p:cNvSpPr>
            <a:spLocks noGrp="1"/>
          </p:cNvSpPr>
          <p:nvPr>
            <p:ph type="ftr" sz="quarter" idx="11"/>
          </p:nvPr>
        </p:nvSpPr>
        <p:spPr/>
        <p:txBody>
          <a:bodyPr/>
          <a:lstStyle/>
          <a:p>
            <a:r>
              <a:rPr lang="en-GB"/>
              <a:t>St Patricks, Elland 2020</a:t>
            </a:r>
          </a:p>
        </p:txBody>
      </p:sp>
      <p:sp>
        <p:nvSpPr>
          <p:cNvPr id="4" name="Slide Number Placeholder 3">
            <a:extLst>
              <a:ext uri="{FF2B5EF4-FFF2-40B4-BE49-F238E27FC236}">
                <a16:creationId xmlns:a16="http://schemas.microsoft.com/office/drawing/2014/main" xmlns="" id="{60600A03-1D7C-424A-B49F-E8CBF296239A}"/>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08588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16B60-451E-4463-B9CF-C918ECE29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9EBB17E-9A01-4233-A68D-F0404699D3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0C0B74BA-DD84-4975-937D-006FD283E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BE44983-7529-4D69-B779-7A673E20416C}"/>
              </a:ext>
            </a:extLst>
          </p:cNvPr>
          <p:cNvSpPr>
            <a:spLocks noGrp="1"/>
          </p:cNvSpPr>
          <p:nvPr>
            <p:ph type="dt" sz="half" idx="10"/>
          </p:nvPr>
        </p:nvSpPr>
        <p:spPr/>
        <p:txBody>
          <a:bodyPr/>
          <a:lstStyle/>
          <a:p>
            <a:fld id="{F2DC9ECE-6E8B-4911-B960-C486F9C68176}" type="datetime1">
              <a:rPr lang="en-GB" smtClean="0"/>
              <a:t>14/07/2020</a:t>
            </a:fld>
            <a:endParaRPr lang="en-GB"/>
          </a:p>
        </p:txBody>
      </p:sp>
      <p:sp>
        <p:nvSpPr>
          <p:cNvPr id="6" name="Footer Placeholder 5">
            <a:extLst>
              <a:ext uri="{FF2B5EF4-FFF2-40B4-BE49-F238E27FC236}">
                <a16:creationId xmlns:a16="http://schemas.microsoft.com/office/drawing/2014/main" xmlns="" id="{723DD743-4F1F-4966-8C45-E8B9EB5F8582}"/>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xmlns="" id="{6929BDB4-1EF1-406F-91A2-C304281638F5}"/>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34424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BE607D-D254-4C85-83BB-DB5EEC6BD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01FA64A1-2393-4049-9ED7-E28DF6DDD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A63B3BE-CF77-48DB-9FFB-678065E16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A29A521-EC1F-4105-91B8-DCEE0F6A057A}"/>
              </a:ext>
            </a:extLst>
          </p:cNvPr>
          <p:cNvSpPr>
            <a:spLocks noGrp="1"/>
          </p:cNvSpPr>
          <p:nvPr>
            <p:ph type="dt" sz="half" idx="10"/>
          </p:nvPr>
        </p:nvSpPr>
        <p:spPr/>
        <p:txBody>
          <a:bodyPr/>
          <a:lstStyle/>
          <a:p>
            <a:fld id="{D572763E-462E-4423-B977-7C3AE2E31D16}" type="datetime1">
              <a:rPr lang="en-GB" smtClean="0"/>
              <a:t>14/07/2020</a:t>
            </a:fld>
            <a:endParaRPr lang="en-GB"/>
          </a:p>
        </p:txBody>
      </p:sp>
      <p:sp>
        <p:nvSpPr>
          <p:cNvPr id="6" name="Footer Placeholder 5">
            <a:extLst>
              <a:ext uri="{FF2B5EF4-FFF2-40B4-BE49-F238E27FC236}">
                <a16:creationId xmlns:a16="http://schemas.microsoft.com/office/drawing/2014/main" xmlns="" id="{C0A402F9-727D-4B6A-B714-D2E045132B4D}"/>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xmlns="" id="{25E3CF58-EA5C-409E-9BD2-1B5FB1BE3B7D}"/>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0693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D0CDDDE-1EEE-4575-B66A-89D0D4242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FBF0A3A-B0FF-4FE5-B803-7C177E9F8C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2E54B63-1ECE-45F1-9CD9-965BBB435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5673F-4431-4A43-82C8-C55FCB105F08}" type="datetime1">
              <a:rPr lang="en-GB" smtClean="0"/>
              <a:t>14/07/2020</a:t>
            </a:fld>
            <a:endParaRPr lang="en-GB"/>
          </a:p>
        </p:txBody>
      </p:sp>
      <p:sp>
        <p:nvSpPr>
          <p:cNvPr id="5" name="Footer Placeholder 4">
            <a:extLst>
              <a:ext uri="{FF2B5EF4-FFF2-40B4-BE49-F238E27FC236}">
                <a16:creationId xmlns:a16="http://schemas.microsoft.com/office/drawing/2014/main" xmlns="" id="{1B200E13-E5D0-4BA1-A059-5DFCBC9149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St Patricks, Elland 2020</a:t>
            </a:r>
          </a:p>
        </p:txBody>
      </p:sp>
      <p:sp>
        <p:nvSpPr>
          <p:cNvPr id="6" name="Slide Number Placeholder 5">
            <a:extLst>
              <a:ext uri="{FF2B5EF4-FFF2-40B4-BE49-F238E27FC236}">
                <a16:creationId xmlns:a16="http://schemas.microsoft.com/office/drawing/2014/main" xmlns="" id="{4C129EEA-8383-4139-A123-74D7A2497D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FF80A-29D2-421B-A014-004DDAEE02A7}" type="slidenum">
              <a:rPr lang="en-GB" smtClean="0"/>
              <a:t>‹#›</a:t>
            </a:fld>
            <a:endParaRPr lang="en-GB"/>
          </a:p>
        </p:txBody>
      </p:sp>
    </p:spTree>
    <p:extLst>
      <p:ext uri="{BB962C8B-B14F-4D97-AF65-F5344CB8AC3E}">
        <p14:creationId xmlns:p14="http://schemas.microsoft.com/office/powerpoint/2010/main" val="388598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mailto:EHIckling@aspirekent.org.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xmlns="" id="{D50EF308-E72B-4245-ABEE-090B9169B607}"/>
              </a:ext>
            </a:extLst>
          </p:cNvPr>
          <p:cNvSpPr/>
          <p:nvPr/>
        </p:nvSpPr>
        <p:spPr>
          <a:xfrm>
            <a:off x="141148" y="4940590"/>
            <a:ext cx="1988454" cy="323035"/>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Rounded Corners 17">
            <a:extLst>
              <a:ext uri="{FF2B5EF4-FFF2-40B4-BE49-F238E27FC236}">
                <a16:creationId xmlns:a16="http://schemas.microsoft.com/office/drawing/2014/main" xmlns="" id="{24F8C57E-61CD-4604-8BED-86F032057B19}"/>
              </a:ext>
            </a:extLst>
          </p:cNvPr>
          <p:cNvSpPr/>
          <p:nvPr/>
        </p:nvSpPr>
        <p:spPr>
          <a:xfrm>
            <a:off x="141148" y="3023635"/>
            <a:ext cx="1388232" cy="339522"/>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Subtitle 2">
            <a:extLst>
              <a:ext uri="{FF2B5EF4-FFF2-40B4-BE49-F238E27FC236}">
                <a16:creationId xmlns:a16="http://schemas.microsoft.com/office/drawing/2014/main" xmlns="" id="{849CF2E9-0B40-44B8-9418-F196D05DD6D1}"/>
              </a:ext>
            </a:extLst>
          </p:cNvPr>
          <p:cNvSpPr>
            <a:spLocks noGrp="1"/>
          </p:cNvSpPr>
          <p:nvPr>
            <p:ph type="subTitle" idx="1"/>
          </p:nvPr>
        </p:nvSpPr>
        <p:spPr>
          <a:xfrm>
            <a:off x="1692428" y="622852"/>
            <a:ext cx="10354426" cy="2639749"/>
          </a:xfr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r>
              <a:rPr lang="en-US" b="1" i="1" dirty="0"/>
              <a:t>Does my child have to attend school in September? </a:t>
            </a:r>
          </a:p>
          <a:p>
            <a:r>
              <a:rPr lang="en-US" dirty="0"/>
              <a:t>Yes, from </a:t>
            </a:r>
            <a:r>
              <a:rPr lang="en-US" dirty="0" smtClean="0"/>
              <a:t>Thursday 3rd </a:t>
            </a:r>
            <a:r>
              <a:rPr lang="en-US" dirty="0"/>
              <a:t>September all children </a:t>
            </a:r>
            <a:r>
              <a:rPr lang="en-US" b="1" u="sng" dirty="0"/>
              <a:t>must</a:t>
            </a:r>
            <a:r>
              <a:rPr lang="en-US" dirty="0"/>
              <a:t> return to school.</a:t>
            </a:r>
          </a:p>
          <a:p>
            <a:r>
              <a:rPr lang="en-US" b="1" i="1" dirty="0"/>
              <a:t>How will you keep my child safe?</a:t>
            </a:r>
          </a:p>
          <a:p>
            <a:r>
              <a:rPr lang="en-US" dirty="0"/>
              <a:t>We will be putting measures with some details below to keep our community as safe as possible. </a:t>
            </a:r>
          </a:p>
          <a:p>
            <a:r>
              <a:rPr lang="en-GB" b="1" i="1" dirty="0"/>
              <a:t>What will my child wear?</a:t>
            </a:r>
          </a:p>
          <a:p>
            <a:r>
              <a:rPr lang="en-US" dirty="0"/>
              <a:t>Full school uniform must be worn each day. Children </a:t>
            </a:r>
            <a:r>
              <a:rPr lang="en-US" dirty="0" smtClean="0"/>
              <a:t>should</a:t>
            </a:r>
            <a:r>
              <a:rPr lang="en-US" dirty="0" smtClean="0"/>
              <a:t> </a:t>
            </a:r>
            <a:r>
              <a:rPr lang="en-US" dirty="0"/>
              <a:t>bring a coat. </a:t>
            </a:r>
            <a:r>
              <a:rPr lang="en-GB" dirty="0" smtClean="0"/>
              <a:t>School shoes should be worn. </a:t>
            </a:r>
            <a:endParaRPr lang="en-GB" dirty="0"/>
          </a:p>
          <a:p>
            <a:r>
              <a:rPr lang="en-US" b="1" i="1" dirty="0"/>
              <a:t>Can I call into the school office to drop something off or meet my child’s teacher?</a:t>
            </a:r>
          </a:p>
          <a:p>
            <a:r>
              <a:rPr lang="en-US" dirty="0"/>
              <a:t>No, the site is closed except for essential contractors and maintenance that are pre-arranged. Please call or email us.</a:t>
            </a:r>
          </a:p>
          <a:p>
            <a:endParaRPr lang="en-GB" dirty="0"/>
          </a:p>
        </p:txBody>
      </p:sp>
      <p:sp>
        <p:nvSpPr>
          <p:cNvPr id="4" name="Rectangle: Rounded Corners 3">
            <a:extLst>
              <a:ext uri="{FF2B5EF4-FFF2-40B4-BE49-F238E27FC236}">
                <a16:creationId xmlns:a16="http://schemas.microsoft.com/office/drawing/2014/main" xmlns="" id="{6B7A2CBA-7F70-4EFD-BA1B-00EF905C5597}"/>
              </a:ext>
            </a:extLst>
          </p:cNvPr>
          <p:cNvSpPr/>
          <p:nvPr/>
        </p:nvSpPr>
        <p:spPr>
          <a:xfrm>
            <a:off x="171266" y="340911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Rounded Corners 6">
            <a:extLst>
              <a:ext uri="{FF2B5EF4-FFF2-40B4-BE49-F238E27FC236}">
                <a16:creationId xmlns:a16="http://schemas.microsoft.com/office/drawing/2014/main" xmlns="" id="{0BC8D6B3-9CF2-4DAA-8A17-F2532640A1C7}"/>
              </a:ext>
            </a:extLst>
          </p:cNvPr>
          <p:cNvSpPr/>
          <p:nvPr/>
        </p:nvSpPr>
        <p:spPr>
          <a:xfrm>
            <a:off x="3186080" y="340911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xmlns="" id="{6E02A1C3-C872-4191-B291-5DBA01311041}"/>
              </a:ext>
            </a:extLst>
          </p:cNvPr>
          <p:cNvSpPr/>
          <p:nvPr/>
        </p:nvSpPr>
        <p:spPr>
          <a:xfrm>
            <a:off x="6275587" y="343935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Rounded Corners 8">
            <a:extLst>
              <a:ext uri="{FF2B5EF4-FFF2-40B4-BE49-F238E27FC236}">
                <a16:creationId xmlns:a16="http://schemas.microsoft.com/office/drawing/2014/main" xmlns="" id="{C1C9F997-296D-4CD3-BDFF-00A9ABF4A1BC}"/>
              </a:ext>
            </a:extLst>
          </p:cNvPr>
          <p:cNvSpPr/>
          <p:nvPr/>
        </p:nvSpPr>
        <p:spPr>
          <a:xfrm>
            <a:off x="9290401" y="3466385"/>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xmlns="" id="{934FCC3D-29B9-4ECC-8C8B-B756268FE7F6}"/>
              </a:ext>
            </a:extLst>
          </p:cNvPr>
          <p:cNvSpPr txBox="1"/>
          <p:nvPr/>
        </p:nvSpPr>
        <p:spPr>
          <a:xfrm>
            <a:off x="3272924" y="3495127"/>
            <a:ext cx="2611348" cy="1477328"/>
          </a:xfrm>
          <a:prstGeom prst="rect">
            <a:avLst/>
          </a:prstGeom>
          <a:noFill/>
        </p:spPr>
        <p:txBody>
          <a:bodyPr wrap="square" rtlCol="0">
            <a:spAutoFit/>
          </a:bodyPr>
          <a:lstStyle/>
          <a:p>
            <a:pPr algn="ctr"/>
            <a:r>
              <a:rPr lang="en-US" dirty="0"/>
              <a:t>A </a:t>
            </a:r>
            <a:r>
              <a:rPr lang="en-US" dirty="0" smtClean="0"/>
              <a:t>PE Kit including </a:t>
            </a:r>
            <a:r>
              <a:rPr lang="en-US" dirty="0" err="1" smtClean="0"/>
              <a:t>plimsols</a:t>
            </a:r>
            <a:r>
              <a:rPr lang="en-US" dirty="0" smtClean="0"/>
              <a:t> ( years R-2) or trainers (year 3+)</a:t>
            </a:r>
            <a:r>
              <a:rPr lang="en-US" dirty="0" smtClean="0"/>
              <a:t> </a:t>
            </a:r>
            <a:r>
              <a:rPr lang="en-US" dirty="0"/>
              <a:t>which </a:t>
            </a:r>
            <a:r>
              <a:rPr lang="en-US" b="1" u="sng" dirty="0"/>
              <a:t>must</a:t>
            </a:r>
            <a:r>
              <a:rPr lang="en-US" dirty="0"/>
              <a:t> remain in school and not be taken home.</a:t>
            </a:r>
            <a:endParaRPr lang="en-GB" dirty="0"/>
          </a:p>
        </p:txBody>
      </p:sp>
      <p:sp>
        <p:nvSpPr>
          <p:cNvPr id="12" name="TextBox 11">
            <a:extLst>
              <a:ext uri="{FF2B5EF4-FFF2-40B4-BE49-F238E27FC236}">
                <a16:creationId xmlns:a16="http://schemas.microsoft.com/office/drawing/2014/main" xmlns="" id="{EBAB4D5E-4EB7-4FB6-A531-A8BEC1399C25}"/>
              </a:ext>
            </a:extLst>
          </p:cNvPr>
          <p:cNvSpPr txBox="1"/>
          <p:nvPr/>
        </p:nvSpPr>
        <p:spPr>
          <a:xfrm>
            <a:off x="183791" y="3340690"/>
            <a:ext cx="2679162" cy="1569660"/>
          </a:xfrm>
          <a:prstGeom prst="rect">
            <a:avLst/>
          </a:prstGeom>
          <a:noFill/>
        </p:spPr>
        <p:txBody>
          <a:bodyPr wrap="square" rtlCol="0">
            <a:spAutoFit/>
          </a:bodyPr>
          <a:lstStyle/>
          <a:p>
            <a:pPr algn="ctr"/>
            <a:r>
              <a:rPr lang="en-US" sz="1600" dirty="0" smtClean="0"/>
              <a:t>Pupils in year 3-6:A clear </a:t>
            </a:r>
            <a:r>
              <a:rPr lang="en-US" sz="1600" dirty="0"/>
              <a:t>pencil case containing </a:t>
            </a:r>
            <a:r>
              <a:rPr lang="en-US" sz="1600" u="sng" dirty="0"/>
              <a:t>only</a:t>
            </a:r>
            <a:r>
              <a:rPr lang="en-US" sz="1600" dirty="0"/>
              <a:t>:</a:t>
            </a:r>
            <a:br>
              <a:rPr lang="en-US" sz="1600" dirty="0"/>
            </a:br>
            <a:r>
              <a:rPr lang="en-US" sz="1600" dirty="0"/>
              <a:t>writing pencils</a:t>
            </a:r>
            <a:r>
              <a:rPr lang="en-US" sz="1600" dirty="0" smtClean="0"/>
              <a:t>, handwriting pens, </a:t>
            </a:r>
            <a:r>
              <a:rPr lang="en-US" sz="1600" dirty="0"/>
              <a:t>rubber, ruler, pencil sharpener &amp; </a:t>
            </a:r>
            <a:r>
              <a:rPr lang="en-US" sz="1600" dirty="0" err="1"/>
              <a:t>colouring</a:t>
            </a:r>
            <a:r>
              <a:rPr lang="en-US" sz="1600" dirty="0"/>
              <a:t> pencils. </a:t>
            </a:r>
            <a:endParaRPr lang="en-GB" sz="1600" dirty="0"/>
          </a:p>
        </p:txBody>
      </p:sp>
      <p:sp>
        <p:nvSpPr>
          <p:cNvPr id="13" name="Rectangle: Rounded Corners 12">
            <a:extLst>
              <a:ext uri="{FF2B5EF4-FFF2-40B4-BE49-F238E27FC236}">
                <a16:creationId xmlns:a16="http://schemas.microsoft.com/office/drawing/2014/main" xmlns="" id="{24294217-CAF6-44AE-8337-4C8EFE3CB2E0}"/>
              </a:ext>
            </a:extLst>
          </p:cNvPr>
          <p:cNvSpPr/>
          <p:nvPr/>
        </p:nvSpPr>
        <p:spPr>
          <a:xfrm>
            <a:off x="145146"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Rounded Corners 13">
            <a:extLst>
              <a:ext uri="{FF2B5EF4-FFF2-40B4-BE49-F238E27FC236}">
                <a16:creationId xmlns:a16="http://schemas.microsoft.com/office/drawing/2014/main" xmlns="" id="{84BCBA76-F6FC-4F33-9E2E-5DCEB8EB58D3}"/>
              </a:ext>
            </a:extLst>
          </p:cNvPr>
          <p:cNvSpPr/>
          <p:nvPr/>
        </p:nvSpPr>
        <p:spPr>
          <a:xfrm>
            <a:off x="3200373"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xmlns="" id="{089A89C5-B36B-48F8-AB88-05609E37E336}"/>
              </a:ext>
            </a:extLst>
          </p:cNvPr>
          <p:cNvSpPr/>
          <p:nvPr/>
        </p:nvSpPr>
        <p:spPr>
          <a:xfrm>
            <a:off x="6275587"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Rounded Corners 15">
            <a:extLst>
              <a:ext uri="{FF2B5EF4-FFF2-40B4-BE49-F238E27FC236}">
                <a16:creationId xmlns:a16="http://schemas.microsoft.com/office/drawing/2014/main" xmlns="" id="{F7E14F41-6C2F-45B1-8798-FA3826A4715F}"/>
              </a:ext>
            </a:extLst>
          </p:cNvPr>
          <p:cNvSpPr/>
          <p:nvPr/>
        </p:nvSpPr>
        <p:spPr>
          <a:xfrm>
            <a:off x="9290401"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xmlns="" id="{F51673D8-4AAF-497F-850D-FDADA7A1E56A}"/>
              </a:ext>
            </a:extLst>
          </p:cNvPr>
          <p:cNvSpPr txBox="1"/>
          <p:nvPr/>
        </p:nvSpPr>
        <p:spPr>
          <a:xfrm>
            <a:off x="100240" y="2990765"/>
            <a:ext cx="1585926" cy="369332"/>
          </a:xfrm>
          <a:prstGeom prst="rect">
            <a:avLst/>
          </a:prstGeom>
          <a:noFill/>
        </p:spPr>
        <p:txBody>
          <a:bodyPr wrap="square" rtlCol="0">
            <a:spAutoFit/>
          </a:bodyPr>
          <a:lstStyle/>
          <a:p>
            <a:r>
              <a:rPr lang="en-US" dirty="0"/>
              <a:t>You will need:</a:t>
            </a:r>
            <a:endParaRPr lang="en-GB" dirty="0"/>
          </a:p>
        </p:txBody>
      </p:sp>
      <p:sp>
        <p:nvSpPr>
          <p:cNvPr id="19" name="TextBox 18">
            <a:extLst>
              <a:ext uri="{FF2B5EF4-FFF2-40B4-BE49-F238E27FC236}">
                <a16:creationId xmlns:a16="http://schemas.microsoft.com/office/drawing/2014/main" xmlns="" id="{08CAB030-4959-4868-88E2-F41D4919CBD8}"/>
              </a:ext>
            </a:extLst>
          </p:cNvPr>
          <p:cNvSpPr txBox="1"/>
          <p:nvPr/>
        </p:nvSpPr>
        <p:spPr>
          <a:xfrm>
            <a:off x="9355015" y="3469290"/>
            <a:ext cx="2653194" cy="1477328"/>
          </a:xfrm>
          <a:prstGeom prst="rect">
            <a:avLst/>
          </a:prstGeom>
          <a:noFill/>
        </p:spPr>
        <p:txBody>
          <a:bodyPr wrap="square" rtlCol="0">
            <a:spAutoFit/>
          </a:bodyPr>
          <a:lstStyle/>
          <a:p>
            <a:pPr algn="ctr"/>
            <a:r>
              <a:rPr lang="en-US" dirty="0"/>
              <a:t>If you do </a:t>
            </a:r>
            <a:r>
              <a:rPr lang="en-US" dirty="0" smtClean="0"/>
              <a:t>not order </a:t>
            </a:r>
            <a:r>
              <a:rPr lang="en-US" dirty="0"/>
              <a:t>a school meal, you will need to bring a packed lunch and bring your own spoon if needed.</a:t>
            </a:r>
          </a:p>
        </p:txBody>
      </p:sp>
      <p:sp>
        <p:nvSpPr>
          <p:cNvPr id="17" name="Rectangle 16">
            <a:extLst>
              <a:ext uri="{FF2B5EF4-FFF2-40B4-BE49-F238E27FC236}">
                <a16:creationId xmlns:a16="http://schemas.microsoft.com/office/drawing/2014/main" xmlns="" id="{75915A29-6DD0-47EE-93E6-5F717BEA9D25}"/>
              </a:ext>
            </a:extLst>
          </p:cNvPr>
          <p:cNvSpPr/>
          <p:nvPr/>
        </p:nvSpPr>
        <p:spPr>
          <a:xfrm>
            <a:off x="6501303" y="3633626"/>
            <a:ext cx="2305019" cy="923330"/>
          </a:xfrm>
          <a:prstGeom prst="rect">
            <a:avLst/>
          </a:prstGeom>
        </p:spPr>
        <p:txBody>
          <a:bodyPr wrap="square">
            <a:spAutoFit/>
          </a:bodyPr>
          <a:lstStyle/>
          <a:p>
            <a:pPr algn="ctr"/>
            <a:r>
              <a:rPr lang="en-US" dirty="0"/>
              <a:t>All children will need plenty of water in a labelled bottle.</a:t>
            </a:r>
            <a:endParaRPr lang="en-GB" dirty="0"/>
          </a:p>
        </p:txBody>
      </p:sp>
      <p:sp>
        <p:nvSpPr>
          <p:cNvPr id="20" name="TextBox 19">
            <a:extLst>
              <a:ext uri="{FF2B5EF4-FFF2-40B4-BE49-F238E27FC236}">
                <a16:creationId xmlns:a16="http://schemas.microsoft.com/office/drawing/2014/main" xmlns="" id="{AABFE629-DC5F-4ADA-8A5D-F9FA5DE635B8}"/>
              </a:ext>
            </a:extLst>
          </p:cNvPr>
          <p:cNvSpPr txBox="1"/>
          <p:nvPr/>
        </p:nvSpPr>
        <p:spPr>
          <a:xfrm>
            <a:off x="231671" y="5345347"/>
            <a:ext cx="2592637" cy="1323439"/>
          </a:xfrm>
          <a:prstGeom prst="rect">
            <a:avLst/>
          </a:prstGeom>
          <a:noFill/>
        </p:spPr>
        <p:txBody>
          <a:bodyPr wrap="square" rtlCol="0">
            <a:spAutoFit/>
          </a:bodyPr>
          <a:lstStyle/>
          <a:p>
            <a:pPr algn="ctr"/>
            <a:r>
              <a:rPr lang="en-US" sz="1600" dirty="0"/>
              <a:t>The </a:t>
            </a:r>
            <a:r>
              <a:rPr lang="en-US" sz="1600" dirty="0" smtClean="0"/>
              <a:t>school buildings </a:t>
            </a:r>
            <a:r>
              <a:rPr lang="en-US" sz="1600" dirty="0" smtClean="0"/>
              <a:t>will </a:t>
            </a:r>
            <a:r>
              <a:rPr lang="en-US" sz="1600" dirty="0"/>
              <a:t>be </a:t>
            </a:r>
            <a:r>
              <a:rPr lang="en-US" sz="1600" b="1" u="sng" dirty="0"/>
              <a:t>closed</a:t>
            </a:r>
            <a:r>
              <a:rPr lang="en-US" sz="1600" i="1" dirty="0"/>
              <a:t> </a:t>
            </a:r>
            <a:r>
              <a:rPr lang="en-US" sz="1600" dirty="0" smtClean="0"/>
              <a:t>to everyone apart from staff, pupils and  maintenance  contractors. Please phone or email </a:t>
            </a:r>
            <a:endParaRPr lang="en-GB" sz="1600" dirty="0"/>
          </a:p>
        </p:txBody>
      </p:sp>
      <p:sp>
        <p:nvSpPr>
          <p:cNvPr id="22" name="Rectangle 21">
            <a:extLst>
              <a:ext uri="{FF2B5EF4-FFF2-40B4-BE49-F238E27FC236}">
                <a16:creationId xmlns:a16="http://schemas.microsoft.com/office/drawing/2014/main" xmlns="" id="{AA41C3D3-C53D-4E19-BDB8-8A513F564257}"/>
              </a:ext>
            </a:extLst>
          </p:cNvPr>
          <p:cNvSpPr/>
          <p:nvPr/>
        </p:nvSpPr>
        <p:spPr>
          <a:xfrm>
            <a:off x="3426089" y="5233071"/>
            <a:ext cx="2305019" cy="1200329"/>
          </a:xfrm>
          <a:prstGeom prst="rect">
            <a:avLst/>
          </a:prstGeom>
        </p:spPr>
        <p:txBody>
          <a:bodyPr wrap="square">
            <a:spAutoFit/>
          </a:bodyPr>
          <a:lstStyle/>
          <a:p>
            <a:pPr algn="ctr"/>
            <a:r>
              <a:rPr lang="en-US" dirty="0"/>
              <a:t>Start and end times will be staggered.</a:t>
            </a:r>
            <a:br>
              <a:rPr lang="en-US" dirty="0"/>
            </a:br>
            <a:r>
              <a:rPr lang="en-US" dirty="0" smtClean="0"/>
              <a:t>Please see letter for times </a:t>
            </a:r>
            <a:endParaRPr lang="en-GB" dirty="0"/>
          </a:p>
        </p:txBody>
      </p:sp>
      <p:sp>
        <p:nvSpPr>
          <p:cNvPr id="23" name="Rectangle 22">
            <a:extLst>
              <a:ext uri="{FF2B5EF4-FFF2-40B4-BE49-F238E27FC236}">
                <a16:creationId xmlns:a16="http://schemas.microsoft.com/office/drawing/2014/main" xmlns="" id="{5F50DF73-22B0-46EF-8DE1-45DD93FA53C0}"/>
              </a:ext>
            </a:extLst>
          </p:cNvPr>
          <p:cNvSpPr/>
          <p:nvPr/>
        </p:nvSpPr>
        <p:spPr>
          <a:xfrm>
            <a:off x="6385803" y="5543640"/>
            <a:ext cx="2613788" cy="923330"/>
          </a:xfrm>
          <a:prstGeom prst="rect">
            <a:avLst/>
          </a:prstGeom>
        </p:spPr>
        <p:txBody>
          <a:bodyPr wrap="square">
            <a:spAutoFit/>
          </a:bodyPr>
          <a:lstStyle/>
          <a:p>
            <a:pPr algn="ctr"/>
            <a:r>
              <a:rPr lang="en-GB" b="1" dirty="0"/>
              <a:t>All children must arrive and be collected on time from the front of school.</a:t>
            </a:r>
            <a:endParaRPr lang="en-US" dirty="0"/>
          </a:p>
        </p:txBody>
      </p:sp>
      <p:sp>
        <p:nvSpPr>
          <p:cNvPr id="24" name="TextBox 23">
            <a:extLst>
              <a:ext uri="{FF2B5EF4-FFF2-40B4-BE49-F238E27FC236}">
                <a16:creationId xmlns:a16="http://schemas.microsoft.com/office/drawing/2014/main" xmlns="" id="{330C46AB-E17D-49B0-A3CE-A1FA31725330}"/>
              </a:ext>
            </a:extLst>
          </p:cNvPr>
          <p:cNvSpPr txBox="1"/>
          <p:nvPr/>
        </p:nvSpPr>
        <p:spPr>
          <a:xfrm>
            <a:off x="171266" y="4937377"/>
            <a:ext cx="2107724" cy="369332"/>
          </a:xfrm>
          <a:prstGeom prst="rect">
            <a:avLst/>
          </a:prstGeom>
          <a:noFill/>
        </p:spPr>
        <p:txBody>
          <a:bodyPr wrap="square" rtlCol="0">
            <a:spAutoFit/>
          </a:bodyPr>
          <a:lstStyle/>
          <a:p>
            <a:r>
              <a:rPr lang="en-US" dirty="0"/>
              <a:t>Other information:</a:t>
            </a:r>
            <a:endParaRPr lang="en-GB" dirty="0"/>
          </a:p>
        </p:txBody>
      </p:sp>
      <p:sp>
        <p:nvSpPr>
          <p:cNvPr id="30" name="Rectangle 29">
            <a:extLst>
              <a:ext uri="{FF2B5EF4-FFF2-40B4-BE49-F238E27FC236}">
                <a16:creationId xmlns:a16="http://schemas.microsoft.com/office/drawing/2014/main" xmlns="" id="{0A45454A-A06B-417F-B430-AAF2A615E9F3}"/>
              </a:ext>
            </a:extLst>
          </p:cNvPr>
          <p:cNvSpPr/>
          <p:nvPr/>
        </p:nvSpPr>
        <p:spPr>
          <a:xfrm>
            <a:off x="9516117" y="5266641"/>
            <a:ext cx="2305019" cy="1477328"/>
          </a:xfrm>
          <a:prstGeom prst="rect">
            <a:avLst/>
          </a:prstGeom>
        </p:spPr>
        <p:txBody>
          <a:bodyPr wrap="square">
            <a:spAutoFit/>
          </a:bodyPr>
          <a:lstStyle/>
          <a:p>
            <a:pPr algn="ctr"/>
            <a:r>
              <a:rPr lang="en-US" dirty="0"/>
              <a:t>Each </a:t>
            </a:r>
            <a:r>
              <a:rPr lang="en-US" dirty="0" smtClean="0"/>
              <a:t>school </a:t>
            </a:r>
            <a:r>
              <a:rPr lang="en-US" dirty="0" smtClean="0"/>
              <a:t> </a:t>
            </a:r>
            <a:r>
              <a:rPr lang="en-US" dirty="0"/>
              <a:t>will form </a:t>
            </a:r>
            <a:r>
              <a:rPr lang="en-US" dirty="0" smtClean="0"/>
              <a:t>two</a:t>
            </a:r>
            <a:r>
              <a:rPr lang="en-US" dirty="0" smtClean="0"/>
              <a:t> bubbles</a:t>
            </a:r>
            <a:endParaRPr lang="en-US" dirty="0"/>
          </a:p>
          <a:p>
            <a:pPr algn="ctr"/>
            <a:r>
              <a:rPr lang="en-US" dirty="0"/>
              <a:t>As far as possible, these bubbles will not mix.</a:t>
            </a:r>
          </a:p>
        </p:txBody>
      </p:sp>
      <p:sp>
        <p:nvSpPr>
          <p:cNvPr id="2" name="Title 1">
            <a:extLst>
              <a:ext uri="{FF2B5EF4-FFF2-40B4-BE49-F238E27FC236}">
                <a16:creationId xmlns:a16="http://schemas.microsoft.com/office/drawing/2014/main" xmlns="" id="{DCEA3259-524E-483C-9230-7016C4569F08}"/>
              </a:ext>
            </a:extLst>
          </p:cNvPr>
          <p:cNvSpPr>
            <a:spLocks noGrp="1"/>
          </p:cNvSpPr>
          <p:nvPr>
            <p:ph type="ctrTitle"/>
          </p:nvPr>
        </p:nvSpPr>
        <p:spPr>
          <a:xfrm>
            <a:off x="231672" y="111125"/>
            <a:ext cx="11815182" cy="628622"/>
          </a:xfrm>
        </p:spPr>
        <p:txBody>
          <a:bodyPr>
            <a:normAutofit fontScale="90000"/>
          </a:bodyPr>
          <a:lstStyle/>
          <a:p>
            <a:r>
              <a:rPr lang="en-US" sz="5400" b="1" u="sng" dirty="0" smtClean="0"/>
              <a:t>Return </a:t>
            </a:r>
            <a:r>
              <a:rPr lang="en-US" sz="5400" b="1" u="sng" dirty="0"/>
              <a:t>to School in September 2020</a:t>
            </a:r>
            <a:endParaRPr lang="en-GB" sz="5400" b="1" u="sng" dirty="0"/>
          </a:p>
        </p:txBody>
      </p:sp>
      <p:sp>
        <p:nvSpPr>
          <p:cNvPr id="27" name="Footer Placeholder 27">
            <a:extLst>
              <a:ext uri="{FF2B5EF4-FFF2-40B4-BE49-F238E27FC236}">
                <a16:creationId xmlns:a16="http://schemas.microsoft.com/office/drawing/2014/main" xmlns="" id="{54B7E53D-0124-4ACD-A98A-2B3FF5E08467}"/>
              </a:ext>
            </a:extLst>
          </p:cNvPr>
          <p:cNvSpPr>
            <a:spLocks noGrp="1"/>
          </p:cNvSpPr>
          <p:nvPr>
            <p:ph type="ftr" sz="quarter" idx="11"/>
          </p:nvPr>
        </p:nvSpPr>
        <p:spPr>
          <a:xfrm>
            <a:off x="9100930" y="6598665"/>
            <a:ext cx="4114800" cy="365125"/>
          </a:xfrm>
        </p:spPr>
        <p:txBody>
          <a:bodyPr/>
          <a:lstStyle/>
          <a:p>
            <a:r>
              <a:rPr lang="en-GB" dirty="0"/>
              <a:t>School Name</a:t>
            </a:r>
          </a:p>
        </p:txBody>
      </p:sp>
      <p:sp>
        <p:nvSpPr>
          <p:cNvPr id="5" name="TextBox 4"/>
          <p:cNvSpPr txBox="1"/>
          <p:nvPr/>
        </p:nvSpPr>
        <p:spPr>
          <a:xfrm>
            <a:off x="231671" y="762000"/>
            <a:ext cx="1291701" cy="369332"/>
          </a:xfrm>
          <a:prstGeom prst="rect">
            <a:avLst/>
          </a:prstGeom>
          <a:noFill/>
        </p:spPr>
        <p:txBody>
          <a:bodyPr wrap="square" rtlCol="0">
            <a:spAutoFit/>
          </a:bodyPr>
          <a:lstStyle/>
          <a:p>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671" y="277300"/>
            <a:ext cx="1286433" cy="2419008"/>
          </a:xfrm>
          <a:prstGeom prst="rect">
            <a:avLst/>
          </a:prstGeom>
        </p:spPr>
      </p:pic>
    </p:spTree>
    <p:extLst>
      <p:ext uri="{BB962C8B-B14F-4D97-AF65-F5344CB8AC3E}">
        <p14:creationId xmlns:p14="http://schemas.microsoft.com/office/powerpoint/2010/main" val="165527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xmlns="" id="{13E48472-79F3-49E0-8978-4A2CB2192821}"/>
              </a:ext>
            </a:extLst>
          </p:cNvPr>
          <p:cNvSpPr/>
          <p:nvPr/>
        </p:nvSpPr>
        <p:spPr>
          <a:xfrm>
            <a:off x="9223513" y="2932656"/>
            <a:ext cx="2478157" cy="210082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6B59F2C0-D5D0-427D-A9AD-B0F3706824A6}"/>
              </a:ext>
            </a:extLst>
          </p:cNvPr>
          <p:cNvSpPr>
            <a:spLocks noGrp="1"/>
          </p:cNvSpPr>
          <p:nvPr>
            <p:ph type="ctrTitle"/>
          </p:nvPr>
        </p:nvSpPr>
        <p:spPr>
          <a:xfrm>
            <a:off x="165652" y="76772"/>
            <a:ext cx="11860696" cy="1498254"/>
          </a:xfrm>
        </p:spPr>
        <p:txBody>
          <a:bodyPr>
            <a:normAutofit fontScale="90000"/>
          </a:bodyPr>
          <a:lstStyle/>
          <a:p>
            <a:r>
              <a:rPr lang="en-US" dirty="0"/>
              <a:t>School response if a child displays symptoms during school time.</a:t>
            </a:r>
            <a:endParaRPr lang="en-GB" dirty="0"/>
          </a:p>
        </p:txBody>
      </p:sp>
      <p:sp>
        <p:nvSpPr>
          <p:cNvPr id="5" name="Rectangle: Rounded Corners 4">
            <a:extLst>
              <a:ext uri="{FF2B5EF4-FFF2-40B4-BE49-F238E27FC236}">
                <a16:creationId xmlns:a16="http://schemas.microsoft.com/office/drawing/2014/main" xmlns="" id="{400D6C81-6EAF-40D5-8A43-1697DA788FD0}"/>
              </a:ext>
            </a:extLst>
          </p:cNvPr>
          <p:cNvSpPr/>
          <p:nvPr/>
        </p:nvSpPr>
        <p:spPr>
          <a:xfrm>
            <a:off x="397565"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xmlns="" id="{DDAFE6B8-7A00-49B1-BD15-3592CBAB746A}"/>
              </a:ext>
            </a:extLst>
          </p:cNvPr>
          <p:cNvSpPr txBox="1"/>
          <p:nvPr/>
        </p:nvSpPr>
        <p:spPr>
          <a:xfrm>
            <a:off x="622852" y="1487879"/>
            <a:ext cx="2093844" cy="1200329"/>
          </a:xfrm>
          <a:prstGeom prst="rect">
            <a:avLst/>
          </a:prstGeom>
          <a:noFill/>
        </p:spPr>
        <p:txBody>
          <a:bodyPr wrap="square" rtlCol="0">
            <a:spAutoFit/>
          </a:bodyPr>
          <a:lstStyle/>
          <a:p>
            <a:pPr algn="ctr"/>
            <a:r>
              <a:rPr lang="en-US" dirty="0"/>
              <a:t>Concern raised by the child themselves or by an adult supervising.</a:t>
            </a:r>
            <a:endParaRPr lang="en-GB" dirty="0"/>
          </a:p>
        </p:txBody>
      </p:sp>
      <p:sp>
        <p:nvSpPr>
          <p:cNvPr id="7" name="Rectangle: Rounded Corners 6">
            <a:extLst>
              <a:ext uri="{FF2B5EF4-FFF2-40B4-BE49-F238E27FC236}">
                <a16:creationId xmlns:a16="http://schemas.microsoft.com/office/drawing/2014/main" xmlns="" id="{0BF4B832-DFB4-41BA-8863-EEF5707933C2}"/>
              </a:ext>
            </a:extLst>
          </p:cNvPr>
          <p:cNvSpPr/>
          <p:nvPr/>
        </p:nvSpPr>
        <p:spPr>
          <a:xfrm>
            <a:off x="3339548"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9A1BEF92-BBB6-4476-BC7D-79720E7739F1}"/>
              </a:ext>
            </a:extLst>
          </p:cNvPr>
          <p:cNvSpPr txBox="1"/>
          <p:nvPr/>
        </p:nvSpPr>
        <p:spPr>
          <a:xfrm>
            <a:off x="3554893" y="1575026"/>
            <a:ext cx="2093844" cy="1200329"/>
          </a:xfrm>
          <a:prstGeom prst="rect">
            <a:avLst/>
          </a:prstGeom>
          <a:noFill/>
        </p:spPr>
        <p:txBody>
          <a:bodyPr wrap="square" rtlCol="0">
            <a:spAutoFit/>
          </a:bodyPr>
          <a:lstStyle/>
          <a:p>
            <a:pPr algn="ctr"/>
            <a:r>
              <a:rPr lang="en-US" dirty="0"/>
              <a:t>Person is isolated immediately. Child’s parents will be contacted.</a:t>
            </a:r>
            <a:endParaRPr lang="en-GB" dirty="0"/>
          </a:p>
        </p:txBody>
      </p:sp>
      <p:sp>
        <p:nvSpPr>
          <p:cNvPr id="9" name="Rectangle: Rounded Corners 8">
            <a:extLst>
              <a:ext uri="{FF2B5EF4-FFF2-40B4-BE49-F238E27FC236}">
                <a16:creationId xmlns:a16="http://schemas.microsoft.com/office/drawing/2014/main" xmlns="" id="{29E652E6-C6A3-4C5A-8747-9086F3D5AF82}"/>
              </a:ext>
            </a:extLst>
          </p:cNvPr>
          <p:cNvSpPr/>
          <p:nvPr/>
        </p:nvSpPr>
        <p:spPr>
          <a:xfrm>
            <a:off x="6281531"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xmlns="" id="{C99E8503-8544-442E-ADEC-D9947C7E8D1E}"/>
              </a:ext>
            </a:extLst>
          </p:cNvPr>
          <p:cNvSpPr txBox="1"/>
          <p:nvPr/>
        </p:nvSpPr>
        <p:spPr>
          <a:xfrm>
            <a:off x="6496876" y="1531453"/>
            <a:ext cx="2093844" cy="1200329"/>
          </a:xfrm>
          <a:prstGeom prst="rect">
            <a:avLst/>
          </a:prstGeom>
          <a:noFill/>
        </p:spPr>
        <p:txBody>
          <a:bodyPr wrap="square" rtlCol="0">
            <a:spAutoFit/>
          </a:bodyPr>
          <a:lstStyle/>
          <a:p>
            <a:pPr algn="ctr"/>
            <a:r>
              <a:rPr lang="en-US" dirty="0"/>
              <a:t>Child </a:t>
            </a:r>
            <a:r>
              <a:rPr lang="en-US" b="1" u="sng" dirty="0"/>
              <a:t>must</a:t>
            </a:r>
            <a:r>
              <a:rPr lang="en-US" dirty="0"/>
              <a:t> be collected </a:t>
            </a:r>
            <a:r>
              <a:rPr lang="en-US" b="1" u="sng" dirty="0"/>
              <a:t>immediately</a:t>
            </a:r>
            <a:r>
              <a:rPr lang="en-US" dirty="0"/>
              <a:t> from school.</a:t>
            </a:r>
            <a:endParaRPr lang="en-GB" dirty="0"/>
          </a:p>
        </p:txBody>
      </p:sp>
      <p:sp>
        <p:nvSpPr>
          <p:cNvPr id="12" name="Rectangle: Rounded Corners 11">
            <a:extLst>
              <a:ext uri="{FF2B5EF4-FFF2-40B4-BE49-F238E27FC236}">
                <a16:creationId xmlns:a16="http://schemas.microsoft.com/office/drawing/2014/main" xmlns="" id="{AABF1215-71C9-4D83-95DA-382C00AA73BC}"/>
              </a:ext>
            </a:extLst>
          </p:cNvPr>
          <p:cNvSpPr/>
          <p:nvPr/>
        </p:nvSpPr>
        <p:spPr>
          <a:xfrm>
            <a:off x="9223514"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xmlns="" id="{2C520CF1-DAFF-4F87-B81C-F1B23117379C}"/>
              </a:ext>
            </a:extLst>
          </p:cNvPr>
          <p:cNvSpPr txBox="1"/>
          <p:nvPr/>
        </p:nvSpPr>
        <p:spPr>
          <a:xfrm>
            <a:off x="9415670" y="1738157"/>
            <a:ext cx="2093844" cy="707886"/>
          </a:xfrm>
          <a:prstGeom prst="rect">
            <a:avLst/>
          </a:prstGeom>
          <a:noFill/>
        </p:spPr>
        <p:txBody>
          <a:bodyPr wrap="square" rtlCol="0">
            <a:spAutoFit/>
          </a:bodyPr>
          <a:lstStyle/>
          <a:p>
            <a:pPr algn="ctr"/>
            <a:r>
              <a:rPr lang="en-US" sz="2000" dirty="0"/>
              <a:t>Mandatory 7 days of </a:t>
            </a:r>
            <a:r>
              <a:rPr lang="en-US" sz="2000" dirty="0" smtClean="0"/>
              <a:t>self-isolation</a:t>
            </a:r>
            <a:endParaRPr lang="en-US" sz="2000" dirty="0"/>
          </a:p>
        </p:txBody>
      </p:sp>
      <p:sp>
        <p:nvSpPr>
          <p:cNvPr id="14" name="Rectangle 13">
            <a:extLst>
              <a:ext uri="{FF2B5EF4-FFF2-40B4-BE49-F238E27FC236}">
                <a16:creationId xmlns:a16="http://schemas.microsoft.com/office/drawing/2014/main" xmlns="" id="{659C3974-20F3-426B-847A-5D4B96B26C2C}"/>
              </a:ext>
            </a:extLst>
          </p:cNvPr>
          <p:cNvSpPr/>
          <p:nvPr/>
        </p:nvSpPr>
        <p:spPr>
          <a:xfrm>
            <a:off x="9236745" y="3054480"/>
            <a:ext cx="2478157" cy="1754326"/>
          </a:xfrm>
          <a:prstGeom prst="rect">
            <a:avLst/>
          </a:prstGeom>
        </p:spPr>
        <p:txBody>
          <a:bodyPr wrap="square">
            <a:spAutoFit/>
          </a:bodyPr>
          <a:lstStyle/>
          <a:p>
            <a:pPr algn="ctr"/>
            <a:r>
              <a:rPr lang="en-US" dirty="0"/>
              <a:t>Test </a:t>
            </a:r>
            <a:r>
              <a:rPr lang="en-US" b="1" u="sng" dirty="0"/>
              <a:t>MUST</a:t>
            </a:r>
            <a:r>
              <a:rPr lang="en-US" dirty="0"/>
              <a:t> be arranged and </a:t>
            </a:r>
            <a:r>
              <a:rPr lang="en-US" b="1" u="sng" dirty="0"/>
              <a:t>must </a:t>
            </a:r>
            <a:r>
              <a:rPr lang="en-US" dirty="0"/>
              <a:t>take place.</a:t>
            </a:r>
          </a:p>
          <a:p>
            <a:pPr algn="ctr"/>
            <a:endParaRPr lang="en-US" dirty="0"/>
          </a:p>
          <a:p>
            <a:pPr algn="ctr"/>
            <a:r>
              <a:rPr lang="en-US" dirty="0"/>
              <a:t>All families must engage with the Test and Trace process.</a:t>
            </a:r>
            <a:endParaRPr lang="en-GB" dirty="0"/>
          </a:p>
        </p:txBody>
      </p:sp>
      <p:sp>
        <p:nvSpPr>
          <p:cNvPr id="16" name="Rectangle: Rounded Corners 15">
            <a:extLst>
              <a:ext uri="{FF2B5EF4-FFF2-40B4-BE49-F238E27FC236}">
                <a16:creationId xmlns:a16="http://schemas.microsoft.com/office/drawing/2014/main" xmlns="" id="{19268F88-F614-42DA-85E2-9D959A12F092}"/>
              </a:ext>
            </a:extLst>
          </p:cNvPr>
          <p:cNvSpPr/>
          <p:nvPr/>
        </p:nvSpPr>
        <p:spPr>
          <a:xfrm>
            <a:off x="6327907" y="293265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xmlns="" id="{E1E6C1C5-898B-4618-92D5-35D221576B68}"/>
              </a:ext>
            </a:extLst>
          </p:cNvPr>
          <p:cNvSpPr/>
          <p:nvPr/>
        </p:nvSpPr>
        <p:spPr>
          <a:xfrm>
            <a:off x="545034" y="2997951"/>
            <a:ext cx="3535796" cy="1975280"/>
          </a:xfrm>
          <a:prstGeom prst="round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xmlns="" id="{0B10203D-FF9F-4326-8C32-49A2ABB583E2}"/>
              </a:ext>
            </a:extLst>
          </p:cNvPr>
          <p:cNvSpPr/>
          <p:nvPr/>
        </p:nvSpPr>
        <p:spPr>
          <a:xfrm>
            <a:off x="430694" y="5415637"/>
            <a:ext cx="11430001" cy="1299007"/>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solidFill>
              </a:rPr>
              <a:t>Positive Test Result: </a:t>
            </a:r>
            <a:r>
              <a:rPr lang="en-US" dirty="0">
                <a:solidFill>
                  <a:schemeClr val="tx1"/>
                </a:solidFill>
              </a:rPr>
              <a:t>The child must complete the compulsory 7 days self-isolation from the date of the test.</a:t>
            </a:r>
          </a:p>
          <a:p>
            <a:pPr algn="ctr"/>
            <a:r>
              <a:rPr lang="en-US" dirty="0">
                <a:solidFill>
                  <a:schemeClr val="tx1"/>
                </a:solidFill>
              </a:rPr>
              <a:t>The rest of the bubble will close and all pupils in this bubble will need to undertake 14 days of compulsory self-isolation. If children develop symptoms in this time, they must be tested. School must be informed of the test outcome.</a:t>
            </a:r>
          </a:p>
          <a:p>
            <a:pPr algn="ctr"/>
            <a:r>
              <a:rPr lang="en-US" dirty="0">
                <a:solidFill>
                  <a:schemeClr val="tx1"/>
                </a:solidFill>
              </a:rPr>
              <a:t>If a result is received on a weekend, families </a:t>
            </a:r>
            <a:r>
              <a:rPr lang="en-US" b="1" u="sng" dirty="0">
                <a:solidFill>
                  <a:schemeClr val="tx1"/>
                </a:solidFill>
              </a:rPr>
              <a:t>must inform school by 9am on the Monday morning.</a:t>
            </a:r>
            <a:endParaRPr lang="en-GB" dirty="0">
              <a:solidFill>
                <a:schemeClr val="tx1"/>
              </a:solidFill>
            </a:endParaRPr>
          </a:p>
        </p:txBody>
      </p:sp>
      <p:sp>
        <p:nvSpPr>
          <p:cNvPr id="19" name="Rectangle 18">
            <a:extLst>
              <a:ext uri="{FF2B5EF4-FFF2-40B4-BE49-F238E27FC236}">
                <a16:creationId xmlns:a16="http://schemas.microsoft.com/office/drawing/2014/main" xmlns="" id="{8D3BC452-7755-4840-80EF-BA71F4A64614}"/>
              </a:ext>
            </a:extLst>
          </p:cNvPr>
          <p:cNvSpPr/>
          <p:nvPr/>
        </p:nvSpPr>
        <p:spPr>
          <a:xfrm>
            <a:off x="6304719" y="2976230"/>
            <a:ext cx="2478157" cy="923330"/>
          </a:xfrm>
          <a:prstGeom prst="rect">
            <a:avLst/>
          </a:prstGeom>
        </p:spPr>
        <p:txBody>
          <a:bodyPr wrap="square">
            <a:spAutoFit/>
          </a:bodyPr>
          <a:lstStyle/>
          <a:p>
            <a:pPr algn="ctr"/>
            <a:r>
              <a:rPr lang="en-US" dirty="0"/>
              <a:t>Parents </a:t>
            </a:r>
            <a:r>
              <a:rPr lang="en-US" b="1" u="sng" dirty="0"/>
              <a:t>MUST</a:t>
            </a:r>
            <a:r>
              <a:rPr lang="en-US" dirty="0"/>
              <a:t> inform school of test outcome </a:t>
            </a:r>
            <a:r>
              <a:rPr lang="en-US" b="1" u="sng" dirty="0"/>
              <a:t>immediately</a:t>
            </a:r>
            <a:r>
              <a:rPr lang="en-US" dirty="0"/>
              <a:t>.</a:t>
            </a:r>
            <a:endParaRPr lang="en-GB" dirty="0"/>
          </a:p>
        </p:txBody>
      </p:sp>
      <p:sp>
        <p:nvSpPr>
          <p:cNvPr id="20" name="Arrow: Right 19">
            <a:extLst>
              <a:ext uri="{FF2B5EF4-FFF2-40B4-BE49-F238E27FC236}">
                <a16:creationId xmlns:a16="http://schemas.microsoft.com/office/drawing/2014/main" xmlns="" id="{F8439822-64C8-4583-BE29-B8D940CFCC36}"/>
              </a:ext>
            </a:extLst>
          </p:cNvPr>
          <p:cNvSpPr/>
          <p:nvPr/>
        </p:nvSpPr>
        <p:spPr>
          <a:xfrm rot="10322486">
            <a:off x="4291181" y="3624309"/>
            <a:ext cx="1906302" cy="6312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xmlns="" id="{58680468-7EC9-48A2-8FCC-55E70CFF7657}"/>
              </a:ext>
            </a:extLst>
          </p:cNvPr>
          <p:cNvSpPr txBox="1"/>
          <p:nvPr/>
        </p:nvSpPr>
        <p:spPr>
          <a:xfrm rot="21093011">
            <a:off x="4575232" y="3693443"/>
            <a:ext cx="1606406" cy="369332"/>
          </a:xfrm>
          <a:prstGeom prst="rect">
            <a:avLst/>
          </a:prstGeom>
          <a:noFill/>
        </p:spPr>
        <p:txBody>
          <a:bodyPr wrap="square" rtlCol="0">
            <a:spAutoFit/>
          </a:bodyPr>
          <a:lstStyle/>
          <a:p>
            <a:r>
              <a:rPr lang="en-US" dirty="0"/>
              <a:t>Negative test</a:t>
            </a:r>
            <a:endParaRPr lang="en-GB" dirty="0"/>
          </a:p>
        </p:txBody>
      </p:sp>
      <p:sp>
        <p:nvSpPr>
          <p:cNvPr id="22" name="Rectangle 21">
            <a:extLst>
              <a:ext uri="{FF2B5EF4-FFF2-40B4-BE49-F238E27FC236}">
                <a16:creationId xmlns:a16="http://schemas.microsoft.com/office/drawing/2014/main" xmlns="" id="{D969CC32-9D36-43B4-9EFE-BF616335F269}"/>
              </a:ext>
            </a:extLst>
          </p:cNvPr>
          <p:cNvSpPr/>
          <p:nvPr/>
        </p:nvSpPr>
        <p:spPr>
          <a:xfrm>
            <a:off x="741178" y="3054480"/>
            <a:ext cx="3112705" cy="1846659"/>
          </a:xfrm>
          <a:prstGeom prst="rect">
            <a:avLst/>
          </a:prstGeom>
        </p:spPr>
        <p:txBody>
          <a:bodyPr wrap="square">
            <a:spAutoFit/>
          </a:bodyPr>
          <a:lstStyle/>
          <a:p>
            <a:pPr algn="ctr"/>
            <a:r>
              <a:rPr lang="en-US" sz="2400" b="1" u="sng" dirty="0"/>
              <a:t>Negative Test Result:</a:t>
            </a:r>
          </a:p>
          <a:p>
            <a:pPr algn="ctr"/>
            <a:r>
              <a:rPr lang="en-US" dirty="0"/>
              <a:t>The child must complete the compulsory 7 days self-isolation.</a:t>
            </a:r>
          </a:p>
          <a:p>
            <a:pPr algn="ctr"/>
            <a:r>
              <a:rPr lang="en-US" dirty="0"/>
              <a:t>The rest of the bubble can return to school as usual.</a:t>
            </a:r>
            <a:endParaRPr lang="en-GB" dirty="0"/>
          </a:p>
        </p:txBody>
      </p:sp>
      <p:sp>
        <p:nvSpPr>
          <p:cNvPr id="23" name="Arrow: Right 22">
            <a:extLst>
              <a:ext uri="{FF2B5EF4-FFF2-40B4-BE49-F238E27FC236}">
                <a16:creationId xmlns:a16="http://schemas.microsoft.com/office/drawing/2014/main" xmlns="" id="{7F3E9076-1D97-4075-91EA-09A6B082CED7}"/>
              </a:ext>
            </a:extLst>
          </p:cNvPr>
          <p:cNvSpPr/>
          <p:nvPr/>
        </p:nvSpPr>
        <p:spPr>
          <a:xfrm rot="7897971">
            <a:off x="5682194" y="4431569"/>
            <a:ext cx="1535632" cy="631273"/>
          </a:xfrm>
          <a:prstGeom prst="rightArrow">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a:extLst>
              <a:ext uri="{FF2B5EF4-FFF2-40B4-BE49-F238E27FC236}">
                <a16:creationId xmlns:a16="http://schemas.microsoft.com/office/drawing/2014/main" xmlns="" id="{84CEBC2B-2340-49CB-9D3A-030685863DE3}"/>
              </a:ext>
            </a:extLst>
          </p:cNvPr>
          <p:cNvSpPr txBox="1"/>
          <p:nvPr/>
        </p:nvSpPr>
        <p:spPr>
          <a:xfrm rot="18689241">
            <a:off x="5763245" y="4432406"/>
            <a:ext cx="1606406" cy="369332"/>
          </a:xfrm>
          <a:prstGeom prst="rect">
            <a:avLst/>
          </a:prstGeom>
          <a:noFill/>
        </p:spPr>
        <p:txBody>
          <a:bodyPr wrap="square" rtlCol="0">
            <a:spAutoFit/>
          </a:bodyPr>
          <a:lstStyle/>
          <a:p>
            <a:r>
              <a:rPr lang="en-US" dirty="0"/>
              <a:t>Positive test</a:t>
            </a:r>
            <a:endParaRPr lang="en-GB" dirty="0"/>
          </a:p>
        </p:txBody>
      </p:sp>
      <p:sp>
        <p:nvSpPr>
          <p:cNvPr id="28" name="Footer Placeholder 27">
            <a:extLst>
              <a:ext uri="{FF2B5EF4-FFF2-40B4-BE49-F238E27FC236}">
                <a16:creationId xmlns:a16="http://schemas.microsoft.com/office/drawing/2014/main" xmlns="" id="{450047E0-191E-42A9-AEF8-E0DFEE8F38B5}"/>
              </a:ext>
            </a:extLst>
          </p:cNvPr>
          <p:cNvSpPr>
            <a:spLocks noGrp="1"/>
          </p:cNvSpPr>
          <p:nvPr>
            <p:ph type="ftr" sz="quarter" idx="11"/>
          </p:nvPr>
        </p:nvSpPr>
        <p:spPr>
          <a:xfrm>
            <a:off x="9100930" y="6598665"/>
            <a:ext cx="4114800" cy="365125"/>
          </a:xfrm>
        </p:spPr>
        <p:txBody>
          <a:bodyPr/>
          <a:lstStyle/>
          <a:p>
            <a:r>
              <a:rPr lang="en-GB" dirty="0"/>
              <a:t>School Name</a:t>
            </a:r>
          </a:p>
        </p:txBody>
      </p:sp>
    </p:spTree>
    <p:extLst>
      <p:ext uri="{BB962C8B-B14F-4D97-AF65-F5344CB8AC3E}">
        <p14:creationId xmlns:p14="http://schemas.microsoft.com/office/powerpoint/2010/main" val="92339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xmlns="" id="{656D6A5D-C36F-49A7-B08B-06261F3D896F}"/>
              </a:ext>
            </a:extLst>
          </p:cNvPr>
          <p:cNvSpPr/>
          <p:nvPr/>
        </p:nvSpPr>
        <p:spPr>
          <a:xfrm>
            <a:off x="9283146" y="2872409"/>
            <a:ext cx="2478157" cy="210082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6B59F2C0-D5D0-427D-A9AD-B0F3706824A6}"/>
              </a:ext>
            </a:extLst>
          </p:cNvPr>
          <p:cNvSpPr>
            <a:spLocks noGrp="1"/>
          </p:cNvSpPr>
          <p:nvPr>
            <p:ph type="ctrTitle"/>
          </p:nvPr>
        </p:nvSpPr>
        <p:spPr>
          <a:xfrm>
            <a:off x="202095" y="147589"/>
            <a:ext cx="11887200" cy="1498254"/>
          </a:xfrm>
        </p:spPr>
        <p:txBody>
          <a:bodyPr>
            <a:normAutofit fontScale="90000"/>
          </a:bodyPr>
          <a:lstStyle/>
          <a:p>
            <a:r>
              <a:rPr lang="en-US" dirty="0"/>
              <a:t>What if my child displays symptoms at home?</a:t>
            </a:r>
            <a:endParaRPr lang="en-GB" dirty="0"/>
          </a:p>
        </p:txBody>
      </p:sp>
      <p:sp>
        <p:nvSpPr>
          <p:cNvPr id="5" name="Rectangle: Rounded Corners 4">
            <a:extLst>
              <a:ext uri="{FF2B5EF4-FFF2-40B4-BE49-F238E27FC236}">
                <a16:creationId xmlns:a16="http://schemas.microsoft.com/office/drawing/2014/main" xmlns="" id="{400D6C81-6EAF-40D5-8A43-1697DA788FD0}"/>
              </a:ext>
            </a:extLst>
          </p:cNvPr>
          <p:cNvSpPr/>
          <p:nvPr/>
        </p:nvSpPr>
        <p:spPr>
          <a:xfrm>
            <a:off x="397565"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xmlns="" id="{DDAFE6B8-7A00-49B1-BD15-3592CBAB746A}"/>
              </a:ext>
            </a:extLst>
          </p:cNvPr>
          <p:cNvSpPr txBox="1"/>
          <p:nvPr/>
        </p:nvSpPr>
        <p:spPr>
          <a:xfrm>
            <a:off x="589721" y="1764545"/>
            <a:ext cx="2093844" cy="646331"/>
          </a:xfrm>
          <a:prstGeom prst="rect">
            <a:avLst/>
          </a:prstGeom>
          <a:noFill/>
        </p:spPr>
        <p:txBody>
          <a:bodyPr wrap="square" rtlCol="0">
            <a:spAutoFit/>
          </a:bodyPr>
          <a:lstStyle/>
          <a:p>
            <a:pPr algn="ctr"/>
            <a:r>
              <a:rPr lang="en-US" dirty="0"/>
              <a:t>Isolate your child where possible.</a:t>
            </a:r>
            <a:endParaRPr lang="en-GB" dirty="0"/>
          </a:p>
        </p:txBody>
      </p:sp>
      <p:sp>
        <p:nvSpPr>
          <p:cNvPr id="7" name="Rectangle: Rounded Corners 6">
            <a:extLst>
              <a:ext uri="{FF2B5EF4-FFF2-40B4-BE49-F238E27FC236}">
                <a16:creationId xmlns:a16="http://schemas.microsoft.com/office/drawing/2014/main" xmlns="" id="{0BF4B832-DFB4-41BA-8863-EEF5707933C2}"/>
              </a:ext>
            </a:extLst>
          </p:cNvPr>
          <p:cNvSpPr/>
          <p:nvPr/>
        </p:nvSpPr>
        <p:spPr>
          <a:xfrm>
            <a:off x="3339548"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9A1BEF92-BBB6-4476-BC7D-79720E7739F1}"/>
              </a:ext>
            </a:extLst>
          </p:cNvPr>
          <p:cNvSpPr txBox="1"/>
          <p:nvPr/>
        </p:nvSpPr>
        <p:spPr>
          <a:xfrm>
            <a:off x="3554893" y="1575026"/>
            <a:ext cx="2093844" cy="1200329"/>
          </a:xfrm>
          <a:prstGeom prst="rect">
            <a:avLst/>
          </a:prstGeom>
          <a:noFill/>
        </p:spPr>
        <p:txBody>
          <a:bodyPr wrap="square" rtlCol="0">
            <a:spAutoFit/>
          </a:bodyPr>
          <a:lstStyle/>
          <a:p>
            <a:pPr algn="ctr"/>
            <a:r>
              <a:rPr lang="en-US" dirty="0"/>
              <a:t>Do not allow your child to attend school or other public places.</a:t>
            </a:r>
            <a:endParaRPr lang="en-GB" dirty="0"/>
          </a:p>
        </p:txBody>
      </p:sp>
      <p:sp>
        <p:nvSpPr>
          <p:cNvPr id="9" name="Rectangle: Rounded Corners 8">
            <a:extLst>
              <a:ext uri="{FF2B5EF4-FFF2-40B4-BE49-F238E27FC236}">
                <a16:creationId xmlns:a16="http://schemas.microsoft.com/office/drawing/2014/main" xmlns="" id="{29E652E6-C6A3-4C5A-8747-9086F3D5AF82}"/>
              </a:ext>
            </a:extLst>
          </p:cNvPr>
          <p:cNvSpPr/>
          <p:nvPr/>
        </p:nvSpPr>
        <p:spPr>
          <a:xfrm>
            <a:off x="6281531"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xmlns="" id="{AABF1215-71C9-4D83-95DA-382C00AA73BC}"/>
              </a:ext>
            </a:extLst>
          </p:cNvPr>
          <p:cNvSpPr/>
          <p:nvPr/>
        </p:nvSpPr>
        <p:spPr>
          <a:xfrm>
            <a:off x="9223514"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xmlns="" id="{659C3974-20F3-426B-847A-5D4B96B26C2C}"/>
              </a:ext>
            </a:extLst>
          </p:cNvPr>
          <p:cNvSpPr/>
          <p:nvPr/>
        </p:nvSpPr>
        <p:spPr>
          <a:xfrm>
            <a:off x="9354360" y="2988545"/>
            <a:ext cx="2292606" cy="2031325"/>
          </a:xfrm>
          <a:prstGeom prst="rect">
            <a:avLst/>
          </a:prstGeom>
        </p:spPr>
        <p:txBody>
          <a:bodyPr wrap="square">
            <a:spAutoFit/>
          </a:bodyPr>
          <a:lstStyle/>
          <a:p>
            <a:pPr algn="ctr"/>
            <a:r>
              <a:rPr lang="en-US" dirty="0"/>
              <a:t>Test </a:t>
            </a:r>
            <a:r>
              <a:rPr lang="en-US" b="1" u="sng" dirty="0"/>
              <a:t>MUST</a:t>
            </a:r>
            <a:r>
              <a:rPr lang="en-US" dirty="0"/>
              <a:t> be arranged and </a:t>
            </a:r>
            <a:r>
              <a:rPr lang="en-US" b="1" u="sng" dirty="0"/>
              <a:t>must </a:t>
            </a:r>
            <a:r>
              <a:rPr lang="en-US" dirty="0"/>
              <a:t>take place.</a:t>
            </a:r>
          </a:p>
          <a:p>
            <a:pPr algn="ctr"/>
            <a:endParaRPr lang="en-US" dirty="0"/>
          </a:p>
          <a:p>
            <a:pPr algn="ctr"/>
            <a:r>
              <a:rPr lang="en-US" dirty="0"/>
              <a:t>All families must engage with the Test and Trace process.</a:t>
            </a:r>
            <a:endParaRPr lang="en-GB" dirty="0"/>
          </a:p>
        </p:txBody>
      </p:sp>
      <p:sp>
        <p:nvSpPr>
          <p:cNvPr id="16" name="Rectangle: Rounded Corners 15">
            <a:extLst>
              <a:ext uri="{FF2B5EF4-FFF2-40B4-BE49-F238E27FC236}">
                <a16:creationId xmlns:a16="http://schemas.microsoft.com/office/drawing/2014/main" xmlns="" id="{19268F88-F614-42DA-85E2-9D959A12F092}"/>
              </a:ext>
            </a:extLst>
          </p:cNvPr>
          <p:cNvSpPr/>
          <p:nvPr/>
        </p:nvSpPr>
        <p:spPr>
          <a:xfrm>
            <a:off x="6327907" y="293265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xmlns="" id="{E1E6C1C5-898B-4618-92D5-35D221576B68}"/>
              </a:ext>
            </a:extLst>
          </p:cNvPr>
          <p:cNvSpPr/>
          <p:nvPr/>
        </p:nvSpPr>
        <p:spPr>
          <a:xfrm>
            <a:off x="545034" y="2997951"/>
            <a:ext cx="3535796" cy="1975280"/>
          </a:xfrm>
          <a:prstGeom prst="round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xmlns="" id="{0B10203D-FF9F-4326-8C32-49A2ABB583E2}"/>
              </a:ext>
            </a:extLst>
          </p:cNvPr>
          <p:cNvSpPr/>
          <p:nvPr/>
        </p:nvSpPr>
        <p:spPr>
          <a:xfrm>
            <a:off x="430694" y="5243821"/>
            <a:ext cx="11430001" cy="1299007"/>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solidFill>
              </a:rPr>
              <a:t>Positive Test Result: </a:t>
            </a:r>
            <a:r>
              <a:rPr lang="en-US" dirty="0">
                <a:solidFill>
                  <a:schemeClr val="tx1"/>
                </a:solidFill>
              </a:rPr>
              <a:t>The child must complete the compulsory 7 days self-isolation from the date of the test.</a:t>
            </a:r>
          </a:p>
          <a:p>
            <a:pPr algn="ctr"/>
            <a:r>
              <a:rPr lang="en-US" dirty="0">
                <a:solidFill>
                  <a:schemeClr val="tx1"/>
                </a:solidFill>
              </a:rPr>
              <a:t>The rest of the bubble will close and all pupils in this bubble will need to undertake 14 days of compulsory self-isolation. If children develop symptoms in this time, they must be tested. School must be informed of the test outcome.</a:t>
            </a:r>
            <a:br>
              <a:rPr lang="en-US" dirty="0">
                <a:solidFill>
                  <a:schemeClr val="tx1"/>
                </a:solidFill>
              </a:rPr>
            </a:br>
            <a:r>
              <a:rPr lang="en-US" dirty="0">
                <a:solidFill>
                  <a:schemeClr val="tx1"/>
                </a:solidFill>
              </a:rPr>
              <a:t>If a result is received on a weekend, families </a:t>
            </a:r>
            <a:r>
              <a:rPr lang="en-US" b="1" u="sng" dirty="0">
                <a:solidFill>
                  <a:schemeClr val="tx1"/>
                </a:solidFill>
              </a:rPr>
              <a:t>must inform school by 9am on the Monday morning.</a:t>
            </a:r>
            <a:endParaRPr lang="en-GB" b="1" u="sng" dirty="0">
              <a:solidFill>
                <a:schemeClr val="tx1"/>
              </a:solidFill>
            </a:endParaRPr>
          </a:p>
        </p:txBody>
      </p:sp>
      <p:sp>
        <p:nvSpPr>
          <p:cNvPr id="19" name="Rectangle 18">
            <a:extLst>
              <a:ext uri="{FF2B5EF4-FFF2-40B4-BE49-F238E27FC236}">
                <a16:creationId xmlns:a16="http://schemas.microsoft.com/office/drawing/2014/main" xmlns="" id="{8D3BC452-7755-4840-80EF-BA71F4A64614}"/>
              </a:ext>
            </a:extLst>
          </p:cNvPr>
          <p:cNvSpPr/>
          <p:nvPr/>
        </p:nvSpPr>
        <p:spPr>
          <a:xfrm>
            <a:off x="6304719" y="2976230"/>
            <a:ext cx="2478157" cy="923330"/>
          </a:xfrm>
          <a:prstGeom prst="rect">
            <a:avLst/>
          </a:prstGeom>
        </p:spPr>
        <p:txBody>
          <a:bodyPr wrap="square">
            <a:spAutoFit/>
          </a:bodyPr>
          <a:lstStyle/>
          <a:p>
            <a:pPr algn="ctr"/>
            <a:r>
              <a:rPr lang="en-US" dirty="0"/>
              <a:t>Parents </a:t>
            </a:r>
            <a:r>
              <a:rPr lang="en-US" b="1" u="sng" dirty="0"/>
              <a:t>MUST</a:t>
            </a:r>
            <a:r>
              <a:rPr lang="en-US" dirty="0"/>
              <a:t> inform school of test outcome </a:t>
            </a:r>
            <a:r>
              <a:rPr lang="en-US" b="1" u="sng" dirty="0"/>
              <a:t>immediately</a:t>
            </a:r>
            <a:r>
              <a:rPr lang="en-US" dirty="0"/>
              <a:t>.</a:t>
            </a:r>
            <a:endParaRPr lang="en-GB" dirty="0"/>
          </a:p>
        </p:txBody>
      </p:sp>
      <p:sp>
        <p:nvSpPr>
          <p:cNvPr id="20" name="Arrow: Right 19">
            <a:extLst>
              <a:ext uri="{FF2B5EF4-FFF2-40B4-BE49-F238E27FC236}">
                <a16:creationId xmlns:a16="http://schemas.microsoft.com/office/drawing/2014/main" xmlns="" id="{F8439822-64C8-4583-BE29-B8D940CFCC36}"/>
              </a:ext>
            </a:extLst>
          </p:cNvPr>
          <p:cNvSpPr/>
          <p:nvPr/>
        </p:nvSpPr>
        <p:spPr>
          <a:xfrm rot="9715464">
            <a:off x="4139479" y="3648440"/>
            <a:ext cx="2061843" cy="6312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xmlns="" id="{58680468-7EC9-48A2-8FCC-55E70CFF7657}"/>
              </a:ext>
            </a:extLst>
          </p:cNvPr>
          <p:cNvSpPr txBox="1"/>
          <p:nvPr/>
        </p:nvSpPr>
        <p:spPr>
          <a:xfrm rot="20500183">
            <a:off x="4575232" y="3693443"/>
            <a:ext cx="1606406" cy="369332"/>
          </a:xfrm>
          <a:prstGeom prst="rect">
            <a:avLst/>
          </a:prstGeom>
          <a:noFill/>
        </p:spPr>
        <p:txBody>
          <a:bodyPr wrap="square" rtlCol="0">
            <a:spAutoFit/>
          </a:bodyPr>
          <a:lstStyle/>
          <a:p>
            <a:r>
              <a:rPr lang="en-US" dirty="0"/>
              <a:t>Negative test</a:t>
            </a:r>
            <a:endParaRPr lang="en-GB" dirty="0"/>
          </a:p>
        </p:txBody>
      </p:sp>
      <p:sp>
        <p:nvSpPr>
          <p:cNvPr id="22" name="Rectangle 21">
            <a:extLst>
              <a:ext uri="{FF2B5EF4-FFF2-40B4-BE49-F238E27FC236}">
                <a16:creationId xmlns:a16="http://schemas.microsoft.com/office/drawing/2014/main" xmlns="" id="{D969CC32-9D36-43B4-9EFE-BF616335F269}"/>
              </a:ext>
            </a:extLst>
          </p:cNvPr>
          <p:cNvSpPr/>
          <p:nvPr/>
        </p:nvSpPr>
        <p:spPr>
          <a:xfrm>
            <a:off x="741178" y="3054480"/>
            <a:ext cx="3112705" cy="1846659"/>
          </a:xfrm>
          <a:prstGeom prst="rect">
            <a:avLst/>
          </a:prstGeom>
        </p:spPr>
        <p:txBody>
          <a:bodyPr wrap="square">
            <a:spAutoFit/>
          </a:bodyPr>
          <a:lstStyle/>
          <a:p>
            <a:pPr algn="ctr"/>
            <a:r>
              <a:rPr lang="en-US" sz="2400" b="1" u="sng" dirty="0"/>
              <a:t>Negative Test Result:</a:t>
            </a:r>
          </a:p>
          <a:p>
            <a:pPr algn="ctr"/>
            <a:r>
              <a:rPr lang="en-US" dirty="0"/>
              <a:t>The child must complete the compulsory 7 days self-isolation.</a:t>
            </a:r>
          </a:p>
          <a:p>
            <a:pPr algn="ctr"/>
            <a:r>
              <a:rPr lang="en-US" dirty="0"/>
              <a:t>The rest of the bubble can return to school as usual.</a:t>
            </a:r>
            <a:endParaRPr lang="en-GB" dirty="0"/>
          </a:p>
        </p:txBody>
      </p:sp>
      <p:sp>
        <p:nvSpPr>
          <p:cNvPr id="23" name="Arrow: Right 22">
            <a:extLst>
              <a:ext uri="{FF2B5EF4-FFF2-40B4-BE49-F238E27FC236}">
                <a16:creationId xmlns:a16="http://schemas.microsoft.com/office/drawing/2014/main" xmlns="" id="{7F3E9076-1D97-4075-91EA-09A6B082CED7}"/>
              </a:ext>
            </a:extLst>
          </p:cNvPr>
          <p:cNvSpPr/>
          <p:nvPr/>
        </p:nvSpPr>
        <p:spPr>
          <a:xfrm rot="7897971">
            <a:off x="5841637" y="4359966"/>
            <a:ext cx="1344034" cy="631273"/>
          </a:xfrm>
          <a:prstGeom prst="rightArrow">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a:extLst>
              <a:ext uri="{FF2B5EF4-FFF2-40B4-BE49-F238E27FC236}">
                <a16:creationId xmlns:a16="http://schemas.microsoft.com/office/drawing/2014/main" xmlns="" id="{84CEBC2B-2340-49CB-9D3A-030685863DE3}"/>
              </a:ext>
            </a:extLst>
          </p:cNvPr>
          <p:cNvSpPr txBox="1"/>
          <p:nvPr/>
        </p:nvSpPr>
        <p:spPr>
          <a:xfrm rot="18689241">
            <a:off x="5874890" y="4382099"/>
            <a:ext cx="1472092" cy="369332"/>
          </a:xfrm>
          <a:prstGeom prst="rect">
            <a:avLst/>
          </a:prstGeom>
          <a:noFill/>
        </p:spPr>
        <p:txBody>
          <a:bodyPr wrap="square" rtlCol="0">
            <a:spAutoFit/>
          </a:bodyPr>
          <a:lstStyle/>
          <a:p>
            <a:r>
              <a:rPr lang="en-US" dirty="0"/>
              <a:t>Positive test</a:t>
            </a:r>
            <a:endParaRPr lang="en-GB" dirty="0"/>
          </a:p>
        </p:txBody>
      </p:sp>
      <p:sp>
        <p:nvSpPr>
          <p:cNvPr id="24" name="TextBox 23">
            <a:extLst>
              <a:ext uri="{FF2B5EF4-FFF2-40B4-BE49-F238E27FC236}">
                <a16:creationId xmlns:a16="http://schemas.microsoft.com/office/drawing/2014/main" xmlns="" id="{3EC971BC-02CC-4DF9-A330-0AED08CD3223}"/>
              </a:ext>
            </a:extLst>
          </p:cNvPr>
          <p:cNvSpPr txBox="1"/>
          <p:nvPr/>
        </p:nvSpPr>
        <p:spPr>
          <a:xfrm>
            <a:off x="6520063" y="1739034"/>
            <a:ext cx="2093844" cy="707886"/>
          </a:xfrm>
          <a:prstGeom prst="rect">
            <a:avLst/>
          </a:prstGeom>
          <a:noFill/>
        </p:spPr>
        <p:txBody>
          <a:bodyPr wrap="square" rtlCol="0">
            <a:spAutoFit/>
          </a:bodyPr>
          <a:lstStyle/>
          <a:p>
            <a:pPr algn="ctr"/>
            <a:r>
              <a:rPr lang="en-US" sz="2000" dirty="0"/>
              <a:t>Mandatory 7 days of self-isolation.</a:t>
            </a:r>
          </a:p>
        </p:txBody>
      </p:sp>
      <p:sp>
        <p:nvSpPr>
          <p:cNvPr id="26" name="TextBox 25">
            <a:extLst>
              <a:ext uri="{FF2B5EF4-FFF2-40B4-BE49-F238E27FC236}">
                <a16:creationId xmlns:a16="http://schemas.microsoft.com/office/drawing/2014/main" xmlns="" id="{357EED09-ED30-4865-8743-54B54303688B}"/>
              </a:ext>
            </a:extLst>
          </p:cNvPr>
          <p:cNvSpPr txBox="1"/>
          <p:nvPr/>
        </p:nvSpPr>
        <p:spPr>
          <a:xfrm>
            <a:off x="9289783" y="1610461"/>
            <a:ext cx="2312496" cy="923330"/>
          </a:xfrm>
          <a:prstGeom prst="rect">
            <a:avLst/>
          </a:prstGeom>
          <a:noFill/>
        </p:spPr>
        <p:txBody>
          <a:bodyPr wrap="square" rtlCol="0">
            <a:spAutoFit/>
          </a:bodyPr>
          <a:lstStyle/>
          <a:p>
            <a:pPr algn="ctr"/>
            <a:r>
              <a:rPr lang="en-US" dirty="0"/>
              <a:t>Inform school if your child is displaying symptoms.</a:t>
            </a:r>
          </a:p>
        </p:txBody>
      </p:sp>
      <p:sp>
        <p:nvSpPr>
          <p:cNvPr id="3" name="Footer Placeholder 2">
            <a:extLst>
              <a:ext uri="{FF2B5EF4-FFF2-40B4-BE49-F238E27FC236}">
                <a16:creationId xmlns:a16="http://schemas.microsoft.com/office/drawing/2014/main" xmlns="" id="{C5938439-1963-4DCB-9FFB-F749E2052287}"/>
              </a:ext>
            </a:extLst>
          </p:cNvPr>
          <p:cNvSpPr>
            <a:spLocks noGrp="1"/>
          </p:cNvSpPr>
          <p:nvPr>
            <p:ph type="ftr" sz="quarter" idx="11"/>
          </p:nvPr>
        </p:nvSpPr>
        <p:spPr>
          <a:xfrm>
            <a:off x="9187068" y="6584216"/>
            <a:ext cx="4114800" cy="365125"/>
          </a:xfrm>
        </p:spPr>
        <p:txBody>
          <a:bodyPr/>
          <a:lstStyle/>
          <a:p>
            <a:r>
              <a:rPr lang="en-GB" dirty="0"/>
              <a:t>School Name </a:t>
            </a:r>
          </a:p>
        </p:txBody>
      </p:sp>
    </p:spTree>
    <p:extLst>
      <p:ext uri="{BB962C8B-B14F-4D97-AF65-F5344CB8AC3E}">
        <p14:creationId xmlns:p14="http://schemas.microsoft.com/office/powerpoint/2010/main" val="266915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DA28C-C817-4D4C-8131-BDC1F9C87101}"/>
              </a:ext>
            </a:extLst>
          </p:cNvPr>
          <p:cNvSpPr>
            <a:spLocks noGrp="1"/>
          </p:cNvSpPr>
          <p:nvPr>
            <p:ph type="ctrTitle"/>
          </p:nvPr>
        </p:nvSpPr>
        <p:spPr>
          <a:xfrm>
            <a:off x="809714" y="181459"/>
            <a:ext cx="10772685" cy="1846124"/>
          </a:xfrm>
        </p:spPr>
        <p:txBody>
          <a:bodyPr/>
          <a:lstStyle/>
          <a:p>
            <a:r>
              <a:rPr lang="en-US" dirty="0"/>
              <a:t>What if I am contacted by</a:t>
            </a:r>
            <a:br>
              <a:rPr lang="en-US" dirty="0"/>
            </a:br>
            <a:r>
              <a:rPr lang="en-US" b="1" u="sng" dirty="0"/>
              <a:t>NHS Test and Trace</a:t>
            </a:r>
            <a:r>
              <a:rPr lang="en-US" dirty="0"/>
              <a:t>?</a:t>
            </a:r>
            <a:endParaRPr lang="en-GB" dirty="0"/>
          </a:p>
        </p:txBody>
      </p:sp>
      <p:sp>
        <p:nvSpPr>
          <p:cNvPr id="3" name="Subtitle 2">
            <a:extLst>
              <a:ext uri="{FF2B5EF4-FFF2-40B4-BE49-F238E27FC236}">
                <a16:creationId xmlns:a16="http://schemas.microsoft.com/office/drawing/2014/main" xmlns="" id="{F8784DBB-1385-4978-9CCE-F56580B53117}"/>
              </a:ext>
            </a:extLst>
          </p:cNvPr>
          <p:cNvSpPr>
            <a:spLocks noGrp="1"/>
          </p:cNvSpPr>
          <p:nvPr>
            <p:ph type="subTitle" idx="1"/>
          </p:nvPr>
        </p:nvSpPr>
        <p:spPr>
          <a:xfrm>
            <a:off x="809714" y="2609402"/>
            <a:ext cx="4770783" cy="2745753"/>
          </a:xfrm>
        </p:spPr>
        <p:style>
          <a:lnRef idx="1">
            <a:schemeClr val="accent6"/>
          </a:lnRef>
          <a:fillRef idx="2">
            <a:schemeClr val="accent6"/>
          </a:fillRef>
          <a:effectRef idx="1">
            <a:schemeClr val="accent6"/>
          </a:effectRef>
          <a:fontRef idx="minor">
            <a:schemeClr val="dk1"/>
          </a:fontRef>
        </p:style>
        <p:txBody>
          <a:bodyPr>
            <a:normAutofit/>
          </a:bodyPr>
          <a:lstStyle/>
          <a:p>
            <a:r>
              <a:rPr lang="en-US" sz="4400" dirty="0"/>
              <a:t>Follow all instructions from the NHS Test and Trace advisor</a:t>
            </a:r>
            <a:endParaRPr lang="en-GB" sz="4400" dirty="0"/>
          </a:p>
        </p:txBody>
      </p:sp>
      <p:sp>
        <p:nvSpPr>
          <p:cNvPr id="5" name="Subtitle 2">
            <a:extLst>
              <a:ext uri="{FF2B5EF4-FFF2-40B4-BE49-F238E27FC236}">
                <a16:creationId xmlns:a16="http://schemas.microsoft.com/office/drawing/2014/main" xmlns="" id="{51CC1004-D40D-49D4-98A0-7DF95EBAE75F}"/>
              </a:ext>
            </a:extLst>
          </p:cNvPr>
          <p:cNvSpPr txBox="1">
            <a:spLocks/>
          </p:cNvSpPr>
          <p:nvPr/>
        </p:nvSpPr>
        <p:spPr>
          <a:xfrm>
            <a:off x="6611503" y="2609401"/>
            <a:ext cx="4770783" cy="2745753"/>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US" sz="3200" dirty="0"/>
          </a:p>
          <a:p>
            <a:r>
              <a:rPr lang="en-US" sz="4400" dirty="0"/>
              <a:t>Inform school immediately</a:t>
            </a:r>
            <a:endParaRPr lang="en-GB" sz="4400" dirty="0"/>
          </a:p>
        </p:txBody>
      </p:sp>
      <p:sp>
        <p:nvSpPr>
          <p:cNvPr id="6" name="Subtitle 2">
            <a:extLst>
              <a:ext uri="{FF2B5EF4-FFF2-40B4-BE49-F238E27FC236}">
                <a16:creationId xmlns:a16="http://schemas.microsoft.com/office/drawing/2014/main" xmlns="" id="{04C4FD46-55D3-4AA7-8489-7D9B6F216DCA}"/>
              </a:ext>
            </a:extLst>
          </p:cNvPr>
          <p:cNvSpPr txBox="1">
            <a:spLocks/>
          </p:cNvSpPr>
          <p:nvPr/>
        </p:nvSpPr>
        <p:spPr>
          <a:xfrm>
            <a:off x="809714" y="5936974"/>
            <a:ext cx="10572572" cy="68655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US" sz="1600" dirty="0"/>
          </a:p>
          <a:p>
            <a:r>
              <a:rPr lang="en-US" sz="4400" dirty="0"/>
              <a:t>If you are contacted on a weekend, inform school </a:t>
            </a:r>
            <a:r>
              <a:rPr lang="en-US" sz="4400" b="1" u="sng" dirty="0"/>
              <a:t>by 9am</a:t>
            </a:r>
            <a:r>
              <a:rPr lang="en-US" sz="4400" dirty="0"/>
              <a:t> on the Monday morning.</a:t>
            </a:r>
            <a:endParaRPr lang="en-GB" sz="4400" dirty="0"/>
          </a:p>
        </p:txBody>
      </p:sp>
      <p:sp>
        <p:nvSpPr>
          <p:cNvPr id="7" name="Footer Placeholder 6">
            <a:extLst>
              <a:ext uri="{FF2B5EF4-FFF2-40B4-BE49-F238E27FC236}">
                <a16:creationId xmlns:a16="http://schemas.microsoft.com/office/drawing/2014/main" xmlns="" id="{422E5FBD-6520-4929-B9AC-3E59AD6B744E}"/>
              </a:ext>
            </a:extLst>
          </p:cNvPr>
          <p:cNvSpPr>
            <a:spLocks noGrp="1"/>
          </p:cNvSpPr>
          <p:nvPr>
            <p:ph type="ftr" sz="quarter" idx="11"/>
          </p:nvPr>
        </p:nvSpPr>
        <p:spPr>
          <a:xfrm>
            <a:off x="8996894" y="6623532"/>
            <a:ext cx="4114800" cy="365125"/>
          </a:xfrm>
        </p:spPr>
        <p:txBody>
          <a:bodyPr/>
          <a:lstStyle/>
          <a:p>
            <a:r>
              <a:rPr lang="en-GB" dirty="0"/>
              <a:t>School Name</a:t>
            </a:r>
          </a:p>
        </p:txBody>
      </p:sp>
    </p:spTree>
    <p:extLst>
      <p:ext uri="{BB962C8B-B14F-4D97-AF65-F5344CB8AC3E}">
        <p14:creationId xmlns:p14="http://schemas.microsoft.com/office/powerpoint/2010/main" val="80584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DC494D-3364-4815-8B49-27DBD7FA874F}"/>
              </a:ext>
            </a:extLst>
          </p:cNvPr>
          <p:cNvSpPr>
            <a:spLocks noGrp="1"/>
          </p:cNvSpPr>
          <p:nvPr>
            <p:ph type="ctrTitle"/>
          </p:nvPr>
        </p:nvSpPr>
        <p:spPr>
          <a:xfrm>
            <a:off x="1524000" y="0"/>
            <a:ext cx="9144000" cy="878715"/>
          </a:xfrm>
        </p:spPr>
        <p:txBody>
          <a:bodyPr>
            <a:normAutofit fontScale="90000"/>
          </a:bodyPr>
          <a:lstStyle/>
          <a:p>
            <a:r>
              <a:rPr lang="en-US" dirty="0">
                <a:solidFill>
                  <a:schemeClr val="accent6">
                    <a:lumMod val="75000"/>
                  </a:schemeClr>
                </a:solidFill>
              </a:rPr>
              <a:t>Other FAQs</a:t>
            </a:r>
            <a:endParaRPr lang="en-GB" dirty="0">
              <a:solidFill>
                <a:schemeClr val="accent6">
                  <a:lumMod val="75000"/>
                </a:schemeClr>
              </a:solidFill>
            </a:endParaRPr>
          </a:p>
        </p:txBody>
      </p:sp>
      <p:sp>
        <p:nvSpPr>
          <p:cNvPr id="3" name="Subtitle 2">
            <a:extLst>
              <a:ext uri="{FF2B5EF4-FFF2-40B4-BE49-F238E27FC236}">
                <a16:creationId xmlns:a16="http://schemas.microsoft.com/office/drawing/2014/main" xmlns="" id="{C4FD2AF5-06A0-468A-A8DB-7DF43AC507D8}"/>
              </a:ext>
            </a:extLst>
          </p:cNvPr>
          <p:cNvSpPr>
            <a:spLocks noGrp="1"/>
          </p:cNvSpPr>
          <p:nvPr>
            <p:ph type="subTitle" idx="1"/>
          </p:nvPr>
        </p:nvSpPr>
        <p:spPr>
          <a:xfrm>
            <a:off x="205408" y="878714"/>
            <a:ext cx="11781183" cy="5477635"/>
          </a:xfrm>
        </p:spPr>
        <p:txBody>
          <a:bodyPr>
            <a:normAutofit/>
          </a:bodyPr>
          <a:lstStyle/>
          <a:p>
            <a:r>
              <a:rPr lang="en-US" b="1" i="1" dirty="0" smtClean="0"/>
              <a:t>My </a:t>
            </a:r>
            <a:r>
              <a:rPr lang="en-US" b="1" i="1" dirty="0"/>
              <a:t>child has medication. How do I arrange for this to be taken in school time?</a:t>
            </a:r>
          </a:p>
          <a:p>
            <a:r>
              <a:rPr lang="en-US" dirty="0"/>
              <a:t>If medication requires 3 or more doses during the day, please call ahead to the office </a:t>
            </a:r>
            <a:r>
              <a:rPr lang="en-US" dirty="0" smtClean="0"/>
              <a:t>of the school your child attends. A member of staff will collect the medication from you when you drop your child off. </a:t>
            </a:r>
            <a:endParaRPr lang="en-US" dirty="0"/>
          </a:p>
          <a:p>
            <a:endParaRPr lang="en-GB" dirty="0"/>
          </a:p>
          <a:p>
            <a:r>
              <a:rPr lang="en-GB" b="1" i="1" dirty="0"/>
              <a:t>Will children social distance in school?</a:t>
            </a:r>
          </a:p>
          <a:p>
            <a:r>
              <a:rPr lang="en-GB" dirty="0"/>
              <a:t>Children within the same bubble will be in their class groups. Guidance states that children within the bubble may not be able to distance socially. Adults will distance from children as much as possible</a:t>
            </a:r>
            <a:r>
              <a:rPr lang="en-GB" dirty="0" smtClean="0"/>
              <a:t>.</a:t>
            </a:r>
          </a:p>
          <a:p>
            <a:endParaRPr lang="en-GB" dirty="0"/>
          </a:p>
          <a:p>
            <a:r>
              <a:rPr lang="en-GB" b="1" i="1" dirty="0" smtClean="0"/>
              <a:t>Any queries ? </a:t>
            </a:r>
          </a:p>
          <a:p>
            <a:r>
              <a:rPr lang="en-GB" b="1" i="1" dirty="0" smtClean="0"/>
              <a:t>Please email </a:t>
            </a:r>
            <a:r>
              <a:rPr lang="en-GB" b="1" i="1" dirty="0" smtClean="0">
                <a:hlinkClick r:id="rId2"/>
              </a:rPr>
              <a:t>EHIckling@aspirekent.org.uk</a:t>
            </a:r>
            <a:r>
              <a:rPr lang="en-GB" b="1" i="1" dirty="0" smtClean="0"/>
              <a:t> </a:t>
            </a:r>
            <a:endParaRPr lang="en-GB" dirty="0"/>
          </a:p>
        </p:txBody>
      </p:sp>
      <p:sp>
        <p:nvSpPr>
          <p:cNvPr id="4" name="Footer Placeholder 3">
            <a:extLst>
              <a:ext uri="{FF2B5EF4-FFF2-40B4-BE49-F238E27FC236}">
                <a16:creationId xmlns:a16="http://schemas.microsoft.com/office/drawing/2014/main" xmlns="" id="{F90A2E05-7936-4D92-BC41-49B7F918F2D7}"/>
              </a:ext>
            </a:extLst>
          </p:cNvPr>
          <p:cNvSpPr>
            <a:spLocks noGrp="1"/>
          </p:cNvSpPr>
          <p:nvPr>
            <p:ph type="ftr" sz="quarter" idx="11"/>
          </p:nvPr>
        </p:nvSpPr>
        <p:spPr/>
        <p:txBody>
          <a:bodyPr/>
          <a:lstStyle/>
          <a:p>
            <a:r>
              <a:rPr lang="en-GB" dirty="0" smtClean="0"/>
              <a:t>ASPIRE federation </a:t>
            </a:r>
            <a:endParaRPr lang="en-GB" dirty="0"/>
          </a:p>
        </p:txBody>
      </p:sp>
    </p:spTree>
    <p:extLst>
      <p:ext uri="{BB962C8B-B14F-4D97-AF65-F5344CB8AC3E}">
        <p14:creationId xmlns:p14="http://schemas.microsoft.com/office/powerpoint/2010/main" val="3600132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777</Words>
  <Application>Microsoft Office PowerPoint</Application>
  <PresentationFormat>Custom</PresentationFormat>
  <Paragraphs>73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Return to School in September 2020</vt:lpstr>
      <vt:lpstr>School response if a child displays symptoms during school time.</vt:lpstr>
      <vt:lpstr>What if my child displays symptoms at home?</vt:lpstr>
      <vt:lpstr>What if I am contacted by NHS Test and Trace?</vt:lpstr>
      <vt:lpstr>Other FAQs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School in September 2020</dc:title>
  <dc:creator>Alex Hudson</dc:creator>
  <cp:lastModifiedBy>Headteacher</cp:lastModifiedBy>
  <cp:revision>13</cp:revision>
  <dcterms:created xsi:type="dcterms:W3CDTF">2020-07-03T10:18:40Z</dcterms:created>
  <dcterms:modified xsi:type="dcterms:W3CDTF">2020-07-14T12:05:42Z</dcterms:modified>
</cp:coreProperties>
</file>